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363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9B12DB-4617-43E8-9B25-76458FE69813}" v="297" dt="2026-05-15T07:19:47.3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11" d="100"/>
          <a:sy n="111" d="100"/>
        </p:scale>
        <p:origin x="55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 ANTONIO MOLINA TOUCEDO" userId="178c6b3b-3541-4b53-8ece-e48b82f7c4bc" providerId="ADAL" clId="{58EAB5AE-DE01-4692-9BEE-8C2EDEB007E2}"/>
    <pc:docChg chg="custSel modSld">
      <pc:chgData name="JOSE ANTONIO MOLINA TOUCEDO" userId="178c6b3b-3541-4b53-8ece-e48b82f7c4bc" providerId="ADAL" clId="{58EAB5AE-DE01-4692-9BEE-8C2EDEB007E2}" dt="2026-05-15T07:20:31.012" v="311" actId="1076"/>
      <pc:docMkLst>
        <pc:docMk/>
      </pc:docMkLst>
      <pc:sldChg chg="modSp">
        <pc:chgData name="JOSE ANTONIO MOLINA TOUCEDO" userId="178c6b3b-3541-4b53-8ece-e48b82f7c4bc" providerId="ADAL" clId="{58EAB5AE-DE01-4692-9BEE-8C2EDEB007E2}" dt="2026-05-15T07:14:20.505" v="50" actId="20577"/>
        <pc:sldMkLst>
          <pc:docMk/>
          <pc:sldMk cId="0" sldId="260"/>
        </pc:sldMkLst>
        <pc:spChg chg="mod">
          <ac:chgData name="JOSE ANTONIO MOLINA TOUCEDO" userId="178c6b3b-3541-4b53-8ece-e48b82f7c4bc" providerId="ADAL" clId="{58EAB5AE-DE01-4692-9BEE-8C2EDEB007E2}" dt="2026-05-15T07:14:20.505" v="50" actId="20577"/>
          <ac:spMkLst>
            <pc:docMk/>
            <pc:sldMk cId="0" sldId="260"/>
            <ac:spMk id="9" creationId="{00000000-0000-0000-0000-000000000000}"/>
          </ac:spMkLst>
        </pc:spChg>
      </pc:sldChg>
      <pc:sldChg chg="addSp delSp modSp mod modAnim">
        <pc:chgData name="JOSE ANTONIO MOLINA TOUCEDO" userId="178c6b3b-3541-4b53-8ece-e48b82f7c4bc" providerId="ADAL" clId="{58EAB5AE-DE01-4692-9BEE-8C2EDEB007E2}" dt="2026-05-15T07:20:31.012" v="311" actId="1076"/>
        <pc:sldMkLst>
          <pc:docMk/>
          <pc:sldMk cId="0" sldId="263"/>
        </pc:sldMkLst>
        <pc:spChg chg="mod">
          <ac:chgData name="JOSE ANTONIO MOLINA TOUCEDO" userId="178c6b3b-3541-4b53-8ece-e48b82f7c4bc" providerId="ADAL" clId="{58EAB5AE-DE01-4692-9BEE-8C2EDEB007E2}" dt="2026-05-15T07:16:00.706" v="53" actId="1076"/>
          <ac:spMkLst>
            <pc:docMk/>
            <pc:sldMk cId="0" sldId="263"/>
            <ac:spMk id="18" creationId="{00000000-0000-0000-0000-000000000000}"/>
          </ac:spMkLst>
        </pc:spChg>
        <pc:spChg chg="mod">
          <ac:chgData name="JOSE ANTONIO MOLINA TOUCEDO" userId="178c6b3b-3541-4b53-8ece-e48b82f7c4bc" providerId="ADAL" clId="{58EAB5AE-DE01-4692-9BEE-8C2EDEB007E2}" dt="2026-05-15T07:19:44.154" v="303" actId="255"/>
          <ac:spMkLst>
            <pc:docMk/>
            <pc:sldMk cId="0" sldId="263"/>
            <ac:spMk id="19" creationId="{00000000-0000-0000-0000-000000000000}"/>
          </ac:spMkLst>
        </pc:spChg>
        <pc:spChg chg="mod">
          <ac:chgData name="JOSE ANTONIO MOLINA TOUCEDO" userId="178c6b3b-3541-4b53-8ece-e48b82f7c4bc" providerId="ADAL" clId="{58EAB5AE-DE01-4692-9BEE-8C2EDEB007E2}" dt="2026-05-15T07:20:27.685" v="310" actId="1076"/>
          <ac:spMkLst>
            <pc:docMk/>
            <pc:sldMk cId="0" sldId="263"/>
            <ac:spMk id="20" creationId="{00000000-0000-0000-0000-000000000000}"/>
          </ac:spMkLst>
        </pc:spChg>
        <pc:spChg chg="mod">
          <ac:chgData name="JOSE ANTONIO MOLINA TOUCEDO" userId="178c6b3b-3541-4b53-8ece-e48b82f7c4bc" providerId="ADAL" clId="{58EAB5AE-DE01-4692-9BEE-8C2EDEB007E2}" dt="2026-05-15T07:08:05.320" v="10" actId="6549"/>
          <ac:spMkLst>
            <pc:docMk/>
            <pc:sldMk cId="0" sldId="263"/>
            <ac:spMk id="21" creationId="{00000000-0000-0000-0000-000000000000}"/>
          </ac:spMkLst>
        </pc:spChg>
        <pc:spChg chg="add mod">
          <ac:chgData name="JOSE ANTONIO MOLINA TOUCEDO" userId="178c6b3b-3541-4b53-8ece-e48b82f7c4bc" providerId="ADAL" clId="{58EAB5AE-DE01-4692-9BEE-8C2EDEB007E2}" dt="2026-05-15T07:20:31.012" v="311" actId="1076"/>
          <ac:spMkLst>
            <pc:docMk/>
            <pc:sldMk cId="0" sldId="263"/>
            <ac:spMk id="29" creationId="{4C2B692B-2215-57A6-874D-C05A9A9F0F63}"/>
          </ac:spMkLst>
        </pc:spChg>
        <pc:picChg chg="add del mod">
          <ac:chgData name="JOSE ANTONIO MOLINA TOUCEDO" userId="178c6b3b-3541-4b53-8ece-e48b82f7c4bc" providerId="ADAL" clId="{58EAB5AE-DE01-4692-9BEE-8C2EDEB007E2}" dt="2026-05-15T07:17:14.312" v="56" actId="478"/>
          <ac:picMkLst>
            <pc:docMk/>
            <pc:sldMk cId="0" sldId="263"/>
            <ac:picMk id="28" creationId="{EE143DD3-3D9D-CD19-AF8B-37D4B18B34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1392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Abrir con una idea clara: no es una charla de trámites, es una oportunidad para que cada estudiante convierta una asignatura optativa en una experiencia profesional que pueda contar en entrevistas. Presentar el objetivo y avisar de que al final se indicarán los imprescindibles administrativos.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 es una de las diapositivas más motivadoras: el estudiante no tiene que esperar pasivamente. Puede contactar con empresas o instituciones. Aclarar que debe comprobarse si existe convenio con la US y seguir el procedimiento oficial.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Subrayar el acompañamiento: tutor profesional dentro de la empresa y tutor académico en la Facultad. El alumno debe contactar con su tutor académico al iniciar la práctica y cumplir memoria/encuesta al finalizar.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 diapositiva evita una confusión frecuente: si el estudiante va a pedir reconocimiento por prácticas extracurriculares o experiencia, no es necesario matricular Prácticas Curriculares. Recordar que el reconocimiento conlleva abono de precios públicos y calificación APTO.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Convertir las advertencias en consejos positivos. No asustar, pero sí ser claro con los bloqueos: NUSS, certificado, horarios y renuncias.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Usar esta diapositiva para cerrar la parte persuasiva. La idea es que el estudiante se haga una autoevaluación honesta: interés profesional, disponibilidad y preparación administrativa.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Terminar con una llamada a la acción: consultar información oficial en la web, revisar correo institucional y empezar a preparar documentación. Abrir turno de preguntas.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Enfatizar la parte atractiva: no vender solo créditos, sino una prueba de realidad. Utilizar preguntas: ¿os veis en consultoría, finanzas, marketing, análisis de datos, sector público, asesoría...? Las prácticas ayudan a comprobarlo antes de graduarse.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Dar la definición sin leer la normativa completa: son actividades formativas para aplicar conocimientos, adquirir competencias, facilitar empleabilidad y fomentar capacidad emprendedora. Recordar que tienen 12 ECTS y 300 horas.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Esta diapositiva debe hacer que cada titulación se vea dentro de las prácticas. Evitar prometer puestos concretos: presentar áreas típicas y posibilidades. Invitar a que cada estudiante piense en dos o tres sectores que le apetezca probar.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presentación original dedica mucho texto a esta comparación. Aquí conviene simplificar: curriculares = asignatura y 12 ECTS; extracurriculares = experiencia adicional gestionada por el Secretariado. Después se explicará que las extracurriculares pueden reconocerse si cumplen requisitos.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Explicar que las convocatorias son el sistema general y la nominativa es excepcional. En la nominativa, el punto importante para motivar es que el estudiante puede abrir puerta con una empresa o institución que no tenga convenio o que necesite actualización. No entrar en todos los documentos hasta la diapositiva de imprescindibles.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Convertir la información administrativa en una ruta. Recordar que el NUSS es imprescindible para la matrícula y que el certificado digital se necesita para trámites. Las fechas concretas de 2026-27 se deben consultar cuando se publiquen.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Usar aquí el dato de 2025-26 como referencia, no como promesa. Explicar que ÍCARO abre convocatorias con ofertas existentes; el alumnado suele tener un plazo mínimo para solicitarlas; cuantas más ofertas realistas incluya, más posibilidades.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Mensaje central: no todos los problemas se solucionan después. La mejor recomendación práctica es elegir grupos de tarde si es posible y no solicitar ofertas incompatibles. También indicar que se sigue el calendario laboral de la empresa, no necesariamente el académico.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741192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4220867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DD057934-21F2-8FCB-075D-E040056BD6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4E226C3-42A1-4F93-83A3-CE2A75E82D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25156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ceye.us.es/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seg-social.gob.es/wps/portal/importass/importass/Categorias/Altas%2C+bajas+y+modificaciones/Altas+y+afiliacion+de+trabajadores/Solicitar+el+numero+de+la+Seguridad+Social" TargetMode="External"/><Relationship Id="rId5" Type="http://schemas.openxmlformats.org/officeDocument/2006/relationships/hyperlink" Target="https://portal.seg-social.gob.es/wps/portal/importass/importass/inicio" TargetMode="External"/><Relationship Id="rId4" Type="http://schemas.openxmlformats.org/officeDocument/2006/relationships/hyperlink" Target="https://icaro.ual.e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faculty_w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mnt/data/ppt_extract/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2955" y="590817"/>
            <a:ext cx="3703320" cy="657339"/>
          </a:xfrm>
          <a:prstGeom prst="rect">
            <a:avLst/>
          </a:prstGeom>
        </p:spPr>
      </p:pic>
      <p:pic>
        <p:nvPicPr>
          <p:cNvPr id="4" name="Image 2" descr="/mnt/data/ppt_extract/imag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27080" y="320040"/>
            <a:ext cx="786384" cy="786384"/>
          </a:xfrm>
          <a:prstGeom prst="rect">
            <a:avLst/>
          </a:prstGeom>
        </p:spPr>
      </p:pic>
      <p:sp>
        <p:nvSpPr>
          <p:cNvPr id="5" name="Text 0"/>
          <p:cNvSpPr/>
          <p:nvPr/>
        </p:nvSpPr>
        <p:spPr>
          <a:xfrm>
            <a:off x="594360" y="1572768"/>
            <a:ext cx="5440680" cy="1298448"/>
          </a:xfrm>
          <a:prstGeom prst="roundRect">
            <a:avLst/>
          </a:prstGeom>
          <a:solidFill>
            <a:srgbClr val="9D102D">
              <a:alpha val="90000"/>
            </a:srgbClr>
          </a:solidFill>
          <a:ln>
            <a:solidFill>
              <a:srgbClr val="9D102D">
                <a:alpha val="0"/>
              </a:srgbClr>
            </a:solidFill>
          </a:ln>
        </p:spPr>
        <p:txBody>
          <a:bodyPr wrap="square" lIns="2286" tIns="3175" rIns="3175" bIns="2286" rtlCol="0" anchor="ctr">
            <a:normAutofit/>
          </a:bodyPr>
          <a:lstStyle/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PRÁCTICAS EXTERNAS</a:t>
            </a:r>
            <a:endParaRPr lang="en-US" sz="3400" dirty="0"/>
          </a:p>
          <a:p>
            <a:pPr marL="0" indent="0">
              <a:buNone/>
            </a:pPr>
            <a:r>
              <a:rPr lang="en-US" sz="34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CURRICULARES</a:t>
            </a:r>
            <a:endParaRPr lang="en-US" sz="3400" dirty="0"/>
          </a:p>
        </p:txBody>
      </p:sp>
      <p:sp>
        <p:nvSpPr>
          <p:cNvPr id="6" name="Text 1"/>
          <p:cNvSpPr/>
          <p:nvPr/>
        </p:nvSpPr>
        <p:spPr>
          <a:xfrm>
            <a:off x="685799" y="3090672"/>
            <a:ext cx="2626743" cy="429768"/>
          </a:xfrm>
          <a:prstGeom prst="roundRect">
            <a:avLst/>
          </a:prstGeom>
          <a:solidFill>
            <a:srgbClr val="F28C28"/>
          </a:solidFill>
          <a:ln/>
        </p:spPr>
        <p:txBody>
          <a:bodyPr wrap="square" lIns="508" tIns="1778" rIns="1778" bIns="508" rtlCol="0" anchor="ctr"/>
          <a:lstStyle/>
          <a:p>
            <a:pPr marL="0" indent="0">
              <a:buNone/>
            </a:pPr>
            <a:r>
              <a:rPr lang="en-US" sz="28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Curso 2026–27</a:t>
            </a:r>
            <a:endParaRPr lang="en-US" sz="2800" dirty="0"/>
          </a:p>
        </p:txBody>
      </p:sp>
      <p:sp>
        <p:nvSpPr>
          <p:cNvPr id="7" name="Text 2"/>
          <p:cNvSpPr/>
          <p:nvPr/>
        </p:nvSpPr>
        <p:spPr>
          <a:xfrm>
            <a:off x="612647" y="3675888"/>
            <a:ext cx="5632877" cy="1298448"/>
          </a:xfrm>
          <a:prstGeom prst="roundRect">
            <a:avLst/>
          </a:prstGeom>
          <a:solidFill>
            <a:srgbClr val="000000">
              <a:alpha val="78000"/>
            </a:srgbClr>
          </a:solidFill>
          <a:ln/>
        </p:spPr>
        <p:txBody>
          <a:bodyPr wrap="square" lIns="1524" tIns="2286" rIns="2286" bIns="1524" rtlCol="0" anchor="ctr">
            <a:no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 la Facultad al mundo profesional: 12 ECTS para convertir lo aprendido en experiencia real.</a:t>
            </a:r>
            <a:endParaRPr lang="en-US" sz="2000" dirty="0"/>
          </a:p>
        </p:txBody>
      </p:sp>
      <p:sp>
        <p:nvSpPr>
          <p:cNvPr id="8" name="Text 3"/>
          <p:cNvSpPr/>
          <p:nvPr/>
        </p:nvSpPr>
        <p:spPr>
          <a:xfrm>
            <a:off x="612648" y="5623560"/>
            <a:ext cx="548640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3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José Antonio Molina Toucedo</a:t>
            </a:r>
            <a:endParaRPr lang="en-US" sz="930" dirty="0"/>
          </a:p>
          <a:p>
            <a:pPr marL="0" indent="0">
              <a:buNone/>
            </a:pPr>
            <a:r>
              <a:rPr lang="en-US" sz="93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Vicedecano de Prácticas en Empresas e Innovación Docente</a:t>
            </a:r>
            <a:endParaRPr lang="en-US" sz="930" dirty="0"/>
          </a:p>
          <a:p>
            <a:pPr marL="0" indent="0">
              <a:buNone/>
            </a:pPr>
            <a:r>
              <a:rPr lang="en-US" sz="93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vdecopre@us.es</a:t>
            </a:r>
            <a:endParaRPr lang="en-US" sz="93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handshake_v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2240" y="0"/>
            <a:ext cx="569671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0080" y="548640"/>
            <a:ext cx="4206240" cy="2468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PRÁCTICA NOMINATIVA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640080" y="932688"/>
            <a:ext cx="5166360" cy="94183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Cuando tú abres</a:t>
            </a:r>
            <a:endParaRPr lang="en-US" sz="3000" dirty="0"/>
          </a:p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puerta</a:t>
            </a:r>
            <a:endParaRPr lang="en-US" sz="3000" dirty="0"/>
          </a:p>
        </p:txBody>
      </p:sp>
      <p:sp>
        <p:nvSpPr>
          <p:cNvPr id="5" name="Text 2"/>
          <p:cNvSpPr/>
          <p:nvPr/>
        </p:nvSpPr>
        <p:spPr>
          <a:xfrm>
            <a:off x="658368" y="2029968"/>
            <a:ext cx="489204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Una práctica nominativa puede ser una vía muy potente si tienes una entidad interesada.</a:t>
            </a:r>
            <a:endParaRPr lang="en-US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AA96B8C-F05B-B6CF-C3AA-99B4DD14ACED}"/>
              </a:ext>
            </a:extLst>
          </p:cNvPr>
          <p:cNvGrpSpPr/>
          <p:nvPr/>
        </p:nvGrpSpPr>
        <p:grpSpPr>
          <a:xfrm>
            <a:off x="713232" y="2926080"/>
            <a:ext cx="4986528" cy="667512"/>
            <a:chOff x="713232" y="2926080"/>
            <a:chExt cx="4986528" cy="667512"/>
          </a:xfrm>
        </p:grpSpPr>
        <p:sp>
          <p:nvSpPr>
            <p:cNvPr id="6" name="Text 3"/>
            <p:cNvSpPr/>
            <p:nvPr/>
          </p:nvSpPr>
          <p:spPr>
            <a:xfrm>
              <a:off x="713232" y="2953512"/>
              <a:ext cx="384048" cy="384048"/>
            </a:xfrm>
            <a:prstGeom prst="ellipse">
              <a:avLst/>
            </a:prstGeom>
            <a:solidFill>
              <a:srgbClr val="F28C28"/>
            </a:solidFill>
            <a:ln>
              <a:solidFill>
                <a:srgbClr val="F28C28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1</a:t>
              </a:r>
              <a:endParaRPr lang="en-US" sz="1400" dirty="0"/>
            </a:p>
          </p:txBody>
        </p:sp>
        <p:sp>
          <p:nvSpPr>
            <p:cNvPr id="7" name="Text 4"/>
            <p:cNvSpPr/>
            <p:nvPr/>
          </p:nvSpPr>
          <p:spPr>
            <a:xfrm>
              <a:off x="1234440" y="2926080"/>
              <a:ext cx="43891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6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Detecta una entidad</a:t>
              </a:r>
              <a:endParaRPr lang="en-US" sz="1360" dirty="0"/>
            </a:p>
          </p:txBody>
        </p:sp>
        <p:sp>
          <p:nvSpPr>
            <p:cNvPr id="8" name="Text 5"/>
            <p:cNvSpPr/>
            <p:nvPr/>
          </p:nvSpPr>
          <p:spPr>
            <a:xfrm>
              <a:off x="1234439" y="3236976"/>
              <a:ext cx="4465321" cy="35661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Empresa o institución sin convenio vigente o que necesite actualización.</a:t>
              </a:r>
              <a:endParaRPr lang="en-US" sz="1400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908EC0E7-A265-0198-E5DE-60098CF90BB8}"/>
              </a:ext>
            </a:extLst>
          </p:cNvPr>
          <p:cNvGrpSpPr/>
          <p:nvPr/>
        </p:nvGrpSpPr>
        <p:grpSpPr>
          <a:xfrm>
            <a:off x="713232" y="3794760"/>
            <a:ext cx="4910328" cy="633777"/>
            <a:chOff x="713232" y="3794760"/>
            <a:chExt cx="4910328" cy="633777"/>
          </a:xfrm>
        </p:grpSpPr>
        <p:sp>
          <p:nvSpPr>
            <p:cNvPr id="9" name="Text 6"/>
            <p:cNvSpPr/>
            <p:nvPr/>
          </p:nvSpPr>
          <p:spPr>
            <a:xfrm>
              <a:off x="713232" y="3822192"/>
              <a:ext cx="384048" cy="384048"/>
            </a:xfrm>
            <a:prstGeom prst="ellipse">
              <a:avLst/>
            </a:prstGeom>
            <a:solidFill>
              <a:srgbClr val="9D102D"/>
            </a:solidFill>
            <a:ln>
              <a:solidFill>
                <a:srgbClr val="9D102D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2</a:t>
              </a:r>
              <a:endParaRPr lang="en-US" sz="140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1234440" y="3794760"/>
              <a:ext cx="43891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6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La entidad sube oferta</a:t>
              </a:r>
              <a:endParaRPr lang="en-US" sz="1360" dirty="0"/>
            </a:p>
          </p:txBody>
        </p:sp>
        <p:sp>
          <p:nvSpPr>
            <p:cNvPr id="11" name="Text 8"/>
            <p:cNvSpPr/>
            <p:nvPr/>
          </p:nvSpPr>
          <p:spPr>
            <a:xfrm>
              <a:off x="1207008" y="4099353"/>
              <a:ext cx="4343400" cy="329184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4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En ÍCARO, indicando que es nominativa para ti.</a:t>
              </a:r>
              <a:endParaRPr lang="en-US" sz="1400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14855823-A47D-B88B-EFF3-951B877E2C3C}"/>
              </a:ext>
            </a:extLst>
          </p:cNvPr>
          <p:cNvGrpSpPr/>
          <p:nvPr/>
        </p:nvGrpSpPr>
        <p:grpSpPr>
          <a:xfrm>
            <a:off x="713232" y="4663440"/>
            <a:ext cx="5288072" cy="667512"/>
            <a:chOff x="713232" y="4663440"/>
            <a:chExt cx="5288072" cy="667512"/>
          </a:xfrm>
        </p:grpSpPr>
        <p:sp>
          <p:nvSpPr>
            <p:cNvPr id="12" name="Text 9"/>
            <p:cNvSpPr/>
            <p:nvPr/>
          </p:nvSpPr>
          <p:spPr>
            <a:xfrm>
              <a:off x="713232" y="4690872"/>
              <a:ext cx="384048" cy="384048"/>
            </a:xfrm>
            <a:prstGeom prst="ellipse">
              <a:avLst/>
            </a:prstGeom>
            <a:solidFill>
              <a:srgbClr val="2E7D64"/>
            </a:solidFill>
            <a:ln>
              <a:solidFill>
                <a:srgbClr val="2E7D64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3</a:t>
              </a:r>
              <a:endParaRPr lang="en-US" sz="1400" dirty="0"/>
            </a:p>
          </p:txBody>
        </p:sp>
        <p:sp>
          <p:nvSpPr>
            <p:cNvPr id="13" name="Text 10"/>
            <p:cNvSpPr/>
            <p:nvPr/>
          </p:nvSpPr>
          <p:spPr>
            <a:xfrm>
              <a:off x="1234440" y="4663440"/>
              <a:ext cx="43891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6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Formaliza documentación</a:t>
              </a:r>
              <a:endParaRPr lang="en-US" sz="1360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1234439" y="4974336"/>
              <a:ext cx="4766865" cy="35661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sz="15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Solicitud, situación laboral y tramitación del convenio</a:t>
              </a:r>
              <a:r>
                <a:rPr lang="en-US" sz="16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.</a:t>
              </a:r>
              <a:endParaRPr lang="en-US" sz="1600" dirty="0"/>
            </a:p>
          </p:txBody>
        </p:sp>
      </p:grpSp>
      <p:sp>
        <p:nvSpPr>
          <p:cNvPr id="15" name="Text 12"/>
          <p:cNvSpPr/>
          <p:nvPr/>
        </p:nvSpPr>
        <p:spPr>
          <a:xfrm>
            <a:off x="370432" y="5715000"/>
            <a:ext cx="596941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Consejo: empieza a moverte antes del periodo de matrícula</a:t>
            </a:r>
            <a:r>
              <a:rPr lang="en-US" sz="145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450" dirty="0"/>
          </a:p>
        </p:txBody>
      </p:sp>
      <p:pic>
        <p:nvPicPr>
          <p:cNvPr id="16" name="Image 1" descr="/mnt/data/ppt_extract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sp>
        <p:nvSpPr>
          <p:cNvPr id="17" name="Shape 13"/>
          <p:cNvSpPr/>
          <p:nvPr/>
        </p:nvSpPr>
        <p:spPr>
          <a:xfrm>
            <a:off x="594360" y="6446520"/>
            <a:ext cx="525780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8" name="Text 14"/>
          <p:cNvSpPr/>
          <p:nvPr/>
        </p:nvSpPr>
        <p:spPr>
          <a:xfrm>
            <a:off x="594360" y="6510528"/>
            <a:ext cx="5257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DURANTE LA PRÁCTICA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94360" y="713232"/>
            <a:ext cx="10332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 estás solo/a: hay tutorización y evaluación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03504" y="1389888"/>
            <a:ext cx="9784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práctica es una experiencia profesional, pero también una asignatura universitaria</a:t>
            </a:r>
            <a:r>
              <a:rPr lang="en-US" sz="135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350" dirty="0"/>
          </a:p>
        </p:txBody>
      </p:sp>
      <p:pic>
        <p:nvPicPr>
          <p:cNvPr id="6" name="Image 0" descr="/mnt/data/ppt_extract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3611880" y="3346704"/>
            <a:ext cx="987552" cy="0"/>
          </a:xfrm>
          <a:prstGeom prst="line">
            <a:avLst/>
          </a:prstGeom>
          <a:noFill/>
          <a:ln w="25400">
            <a:solidFill>
              <a:srgbClr val="D9DEE3"/>
            </a:solidFill>
            <a:prstDash val="solid"/>
            <a:tailEnd type="triangle"/>
          </a:ln>
        </p:spPr>
        <p:txBody>
          <a:bodyPr/>
          <a:lstStyle/>
          <a:p>
            <a:endParaRPr lang="es-ES"/>
          </a:p>
        </p:txBody>
      </p:sp>
      <p:sp>
        <p:nvSpPr>
          <p:cNvPr id="8" name="Shape 5"/>
          <p:cNvSpPr/>
          <p:nvPr/>
        </p:nvSpPr>
        <p:spPr>
          <a:xfrm>
            <a:off x="7543800" y="3346704"/>
            <a:ext cx="987552" cy="0"/>
          </a:xfrm>
          <a:prstGeom prst="line">
            <a:avLst/>
          </a:prstGeom>
          <a:noFill/>
          <a:ln w="25400">
            <a:solidFill>
              <a:srgbClr val="D9DEE3"/>
            </a:solidFill>
            <a:prstDash val="solid"/>
            <a:tailEnd type="triangle"/>
          </a:ln>
        </p:spPr>
        <p:txBody>
          <a:bodyPr/>
          <a:lstStyle/>
          <a:p>
            <a:endParaRPr lang="es-ES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7948C1E1-4377-F760-753C-A77678889A4D}"/>
              </a:ext>
            </a:extLst>
          </p:cNvPr>
          <p:cNvGrpSpPr/>
          <p:nvPr/>
        </p:nvGrpSpPr>
        <p:grpSpPr>
          <a:xfrm>
            <a:off x="868680" y="2743200"/>
            <a:ext cx="2542032" cy="1709928"/>
            <a:chOff x="868680" y="2743200"/>
            <a:chExt cx="2542032" cy="1709928"/>
          </a:xfrm>
        </p:grpSpPr>
        <p:sp>
          <p:nvSpPr>
            <p:cNvPr id="9" name="Text 6"/>
            <p:cNvSpPr/>
            <p:nvPr/>
          </p:nvSpPr>
          <p:spPr>
            <a:xfrm>
              <a:off x="868680" y="2743200"/>
              <a:ext cx="2542032" cy="1188720"/>
            </a:xfrm>
            <a:prstGeom prst="roundRect">
              <a:avLst/>
            </a:prstGeom>
            <a:solidFill>
              <a:srgbClr val="FFF9F2"/>
            </a:solidFill>
            <a:ln w="19050">
              <a:solidFill>
                <a:srgbClr val="F28C28"/>
              </a:solidFill>
            </a:ln>
          </p:spPr>
          <p:txBody>
            <a:bodyPr wrap="square" lIns="1016" tIns="1016" rIns="1016" bIns="1016" rtlCol="0" anchor="ctr"/>
            <a:lstStyle/>
            <a:p>
              <a:pPr marL="0" indent="0" algn="ctr">
                <a:buNone/>
              </a:pPr>
              <a:r>
                <a:rPr lang="en-US" sz="19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Estudiante</a:t>
              </a:r>
              <a:endParaRPr lang="en-US" sz="190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987552" y="4160520"/>
              <a:ext cx="233172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desarrolla tareas</a:t>
              </a:r>
              <a:endParaRPr lang="en-US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E4B3C251-C917-EAE6-B1D8-D705EADCAAD6}"/>
              </a:ext>
            </a:extLst>
          </p:cNvPr>
          <p:cNvGrpSpPr/>
          <p:nvPr/>
        </p:nvGrpSpPr>
        <p:grpSpPr>
          <a:xfrm>
            <a:off x="4800600" y="2743200"/>
            <a:ext cx="2542032" cy="1709928"/>
            <a:chOff x="4800600" y="2743200"/>
            <a:chExt cx="2542032" cy="1709928"/>
          </a:xfrm>
        </p:grpSpPr>
        <p:sp>
          <p:nvSpPr>
            <p:cNvPr id="10" name="Text 7"/>
            <p:cNvSpPr/>
            <p:nvPr/>
          </p:nvSpPr>
          <p:spPr>
            <a:xfrm>
              <a:off x="4800600" y="2743200"/>
              <a:ext cx="2542032" cy="1188720"/>
            </a:xfrm>
            <a:prstGeom prst="roundRect">
              <a:avLst/>
            </a:prstGeom>
            <a:solidFill>
              <a:srgbClr val="F7FBFA"/>
            </a:solidFill>
            <a:ln w="19050">
              <a:solidFill>
                <a:srgbClr val="2E7D64"/>
              </a:solidFill>
            </a:ln>
          </p:spPr>
          <p:txBody>
            <a:bodyPr wrap="square" lIns="1016" tIns="1016" rIns="1016" bIns="1016" rtlCol="0" anchor="ctr"/>
            <a:lstStyle/>
            <a:p>
              <a:pPr marL="0" indent="0" algn="ctr">
                <a:buNone/>
              </a:pPr>
              <a:r>
                <a:rPr lang="en-US" sz="18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Tutor/a</a:t>
              </a:r>
              <a:endParaRPr lang="en-US" sz="1800" dirty="0"/>
            </a:p>
            <a:p>
              <a:pPr marL="0" indent="0" algn="ctr">
                <a:buNone/>
              </a:pPr>
              <a:r>
                <a:rPr lang="en-US" sz="18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profesional</a:t>
              </a:r>
              <a:endParaRPr lang="en-US" sz="1800" dirty="0"/>
            </a:p>
          </p:txBody>
        </p:sp>
        <p:sp>
          <p:nvSpPr>
            <p:cNvPr id="13" name="Text 10"/>
            <p:cNvSpPr/>
            <p:nvPr/>
          </p:nvSpPr>
          <p:spPr>
            <a:xfrm>
              <a:off x="4901184" y="4160520"/>
              <a:ext cx="233172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supervisa y orienta</a:t>
              </a:r>
              <a:endParaRPr lang="en-US" dirty="0"/>
            </a:p>
          </p:txBody>
        </p:sp>
      </p:grpSp>
      <p:grpSp>
        <p:nvGrpSpPr>
          <p:cNvPr id="21" name="Grupo 20">
            <a:extLst>
              <a:ext uri="{FF2B5EF4-FFF2-40B4-BE49-F238E27FC236}">
                <a16:creationId xmlns:a16="http://schemas.microsoft.com/office/drawing/2014/main" id="{0E5A6555-ED18-625C-B52D-A09882163FE8}"/>
              </a:ext>
            </a:extLst>
          </p:cNvPr>
          <p:cNvGrpSpPr/>
          <p:nvPr/>
        </p:nvGrpSpPr>
        <p:grpSpPr>
          <a:xfrm>
            <a:off x="8732520" y="2743200"/>
            <a:ext cx="2542032" cy="1709928"/>
            <a:chOff x="8732520" y="2743200"/>
            <a:chExt cx="2542032" cy="1709928"/>
          </a:xfrm>
        </p:grpSpPr>
        <p:sp>
          <p:nvSpPr>
            <p:cNvPr id="11" name="Text 8"/>
            <p:cNvSpPr/>
            <p:nvPr/>
          </p:nvSpPr>
          <p:spPr>
            <a:xfrm>
              <a:off x="8732520" y="2743200"/>
              <a:ext cx="2542032" cy="1188720"/>
            </a:xfrm>
            <a:prstGeom prst="roundRect">
              <a:avLst/>
            </a:prstGeom>
            <a:solidFill>
              <a:srgbClr val="F6F7FB"/>
            </a:solidFill>
            <a:ln w="19050">
              <a:solidFill>
                <a:srgbClr val="276C9B"/>
              </a:solidFill>
            </a:ln>
          </p:spPr>
          <p:txBody>
            <a:bodyPr wrap="square" lIns="1016" tIns="1016" rIns="1016" bIns="1016" rtlCol="0" anchor="ctr"/>
            <a:lstStyle/>
            <a:p>
              <a:pPr marL="0" indent="0" algn="ctr">
                <a:buNone/>
              </a:pPr>
              <a:r>
                <a:rPr lang="en-US" sz="18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Tutor/a</a:t>
              </a:r>
              <a:endParaRPr lang="en-US" sz="1800" dirty="0"/>
            </a:p>
            <a:p>
              <a:pPr marL="0" indent="0" algn="ctr">
                <a:buNone/>
              </a:pPr>
              <a:r>
                <a:rPr lang="en-US" sz="18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académico/a</a:t>
              </a:r>
              <a:endParaRPr lang="en-US" sz="1800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8869680" y="4160520"/>
              <a:ext cx="224028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sigue y califica</a:t>
              </a:r>
              <a:endParaRPr lang="en-US" dirty="0"/>
            </a:p>
          </p:txBody>
        </p:sp>
      </p:grpSp>
      <p:sp>
        <p:nvSpPr>
          <p:cNvPr id="15" name="Text 12"/>
          <p:cNvSpPr/>
          <p:nvPr/>
        </p:nvSpPr>
        <p:spPr>
          <a:xfrm>
            <a:off x="987552" y="5230368"/>
            <a:ext cx="10030968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Al finalizar: memoria y encuesta en ÍCARO + informe del tutor profesional + seguimiento académico.</a:t>
            </a:r>
            <a:endParaRPr lang="en-US" dirty="0"/>
          </a:p>
        </p:txBody>
      </p:sp>
      <p:sp>
        <p:nvSpPr>
          <p:cNvPr id="16" name="Text 13"/>
          <p:cNvSpPr/>
          <p:nvPr/>
        </p:nvSpPr>
        <p:spPr>
          <a:xfrm>
            <a:off x="411480" y="5815584"/>
            <a:ext cx="1130198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calificación aparece cuando el tutor académico evalúa. Si la práctica se realiza en verano, se califica en septiembre.</a:t>
            </a:r>
            <a:endParaRPr lang="en-US" sz="1600" dirty="0"/>
          </a:p>
        </p:txBody>
      </p:sp>
      <p:sp>
        <p:nvSpPr>
          <p:cNvPr id="17" name="Shape 14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8" name="Text 15"/>
          <p:cNvSpPr/>
          <p:nvPr/>
        </p:nvSpPr>
        <p:spPr>
          <a:xfrm>
            <a:off x="594360" y="6510528"/>
            <a:ext cx="7132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OTRAS VÍAS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94360" y="713232"/>
            <a:ext cx="10332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Reconocimiento de créditos y continuidad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56059" y="1371600"/>
            <a:ext cx="10787257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Hay alternativas si ya has hecho prácticas extracurriculares o cuentas con experiencia laboral relacionada.</a:t>
            </a:r>
            <a:endParaRPr lang="en-US" dirty="0"/>
          </a:p>
        </p:txBody>
      </p:sp>
      <p:pic>
        <p:nvPicPr>
          <p:cNvPr id="6" name="Image 0" descr="/mnt/data/ppt_extract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68680" y="2148840"/>
            <a:ext cx="3246120" cy="2011680"/>
          </a:xfrm>
          <a:prstGeom prst="roundRect">
            <a:avLst/>
          </a:prstGeom>
          <a:solidFill>
            <a:srgbClr val="FFFFFF"/>
          </a:solidFill>
          <a:ln w="13970">
            <a:solidFill>
              <a:srgbClr val="2E7D64"/>
            </a:solidFill>
          </a:ln>
        </p:spPr>
        <p:txBody>
          <a:bodyPr wrap="square" lIns="2032" tIns="2286" rIns="2286" bIns="1778" rtlCol="0" anchor="t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Extracurriculares → reconocimiento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Si están gestionadas por servicios universitarios, son del mismo título y suman al menos 300 h. No hace falta matricular Prácticas Curriculares.</a:t>
            </a:r>
            <a:endParaRPr lang="en-US" sz="1600" dirty="0"/>
          </a:p>
        </p:txBody>
      </p:sp>
      <p:sp>
        <p:nvSpPr>
          <p:cNvPr id="8" name="Text 5"/>
          <p:cNvSpPr/>
          <p:nvPr/>
        </p:nvSpPr>
        <p:spPr>
          <a:xfrm>
            <a:off x="4480560" y="2148840"/>
            <a:ext cx="3246120" cy="2011680"/>
          </a:xfrm>
          <a:prstGeom prst="roundRect">
            <a:avLst/>
          </a:prstGeom>
          <a:solidFill>
            <a:srgbClr val="FFFFFF"/>
          </a:solidFill>
          <a:ln w="13970">
            <a:solidFill>
              <a:srgbClr val="276C9B"/>
            </a:solidFill>
          </a:ln>
        </p:spPr>
        <p:txBody>
          <a:bodyPr wrap="square" lIns="2032" tIns="2286" rIns="2286" bIns="1778" rtlCol="0" anchor="t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Experiencia laboral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Puede reconocerse si se acreditan al menos 24 meses en actividades relacionadas con las competencias del título.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8092440" y="2148840"/>
            <a:ext cx="3246120" cy="2011680"/>
          </a:xfrm>
          <a:prstGeom prst="roundRect">
            <a:avLst/>
          </a:prstGeom>
          <a:solidFill>
            <a:srgbClr val="FFFFFF"/>
          </a:solidFill>
          <a:ln w="13970">
            <a:solidFill>
              <a:srgbClr val="F28C28"/>
            </a:solidFill>
          </a:ln>
        </p:spPr>
        <p:txBody>
          <a:bodyPr wrap="square" lIns="2032" tIns="2286" rIns="2286" bIns="1778" rtlCol="0" anchor="t">
            <a:normAutofit/>
          </a:bodyPr>
          <a:lstStyle/>
          <a:p>
            <a:pPr marL="0" indent="0">
              <a:buNone/>
            </a:pPr>
            <a:r>
              <a:rPr lang="en-US" sz="16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Prórroga</a:t>
            </a:r>
            <a:endParaRPr lang="en-US" sz="1600" dirty="0"/>
          </a:p>
          <a:p>
            <a:pPr marL="0" indent="0">
              <a:buNone/>
            </a:pPr>
            <a:r>
              <a:rPr lang="en-US" sz="1600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Si empresa y estudiante están de acuerdo, la práctica puede continuar como extracurricular tras las 300 h </a:t>
            </a:r>
            <a:r>
              <a:rPr lang="en-US" sz="1600" dirty="0" err="1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curriculares</a:t>
            </a:r>
            <a:r>
              <a:rPr lang="en-US" sz="1600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(de 200 </a:t>
            </a:r>
            <a:r>
              <a:rPr lang="en-US" sz="1600" dirty="0" err="1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hs</a:t>
            </a:r>
            <a:r>
              <a:rPr lang="en-US" sz="1600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a 600 </a:t>
            </a:r>
            <a:r>
              <a:rPr lang="en-US" sz="1600" dirty="0" err="1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hs</a:t>
            </a:r>
            <a:r>
              <a:rPr lang="en-US" sz="1600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.)</a:t>
            </a:r>
            <a:endParaRPr lang="en-US" sz="1600" dirty="0"/>
          </a:p>
        </p:txBody>
      </p:sp>
      <p:sp>
        <p:nvSpPr>
          <p:cNvPr id="10" name="Text 7"/>
          <p:cNvSpPr/>
          <p:nvPr/>
        </p:nvSpPr>
        <p:spPr>
          <a:xfrm>
            <a:off x="868680" y="4645152"/>
            <a:ext cx="10177445" cy="649224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Importante: el reconocimiento se califica </a:t>
            </a:r>
            <a:r>
              <a:rPr lang="en-US" b="1" dirty="0" err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como</a:t>
            </a:r>
            <a:r>
              <a:rPr lang="en-US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b="1" dirty="0" err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APTO,no</a:t>
            </a:r>
            <a:r>
              <a:rPr lang="en-US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computa para la nota media, lo </a:t>
            </a:r>
            <a:r>
              <a:rPr lang="en-US" b="1" dirty="0" err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cual</a:t>
            </a:r>
            <a:r>
              <a:rPr lang="en-US" b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</a:t>
            </a:r>
            <a:r>
              <a:rPr lang="en-US" b="1" dirty="0" err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puede</a:t>
            </a:r>
            <a:r>
              <a:rPr lang="en-US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b="1" dirty="0" err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afectar</a:t>
            </a:r>
            <a:r>
              <a:rPr lang="en-US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a las </a:t>
            </a:r>
            <a:r>
              <a:rPr lang="en-US" b="1" dirty="0" err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becas</a:t>
            </a:r>
            <a:r>
              <a:rPr lang="en-US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dirty="0"/>
          </a:p>
        </p:txBody>
      </p:sp>
      <p:sp>
        <p:nvSpPr>
          <p:cNvPr id="11" name="Text 8"/>
          <p:cNvSpPr/>
          <p:nvPr/>
        </p:nvSpPr>
        <p:spPr>
          <a:xfrm>
            <a:off x="1691640" y="5623560"/>
            <a:ext cx="8823960" cy="30175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60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Antes de matricularte, revisa si te conviene cursar la asignatura o solicitar reconocimiento.</a:t>
            </a:r>
            <a:endParaRPr lang="en-US" sz="1600" dirty="0"/>
          </a:p>
        </p:txBody>
      </p:sp>
      <p:sp>
        <p:nvSpPr>
          <p:cNvPr id="12" name="Shape 9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3" name="Text 10"/>
          <p:cNvSpPr/>
          <p:nvPr/>
        </p:nvSpPr>
        <p:spPr>
          <a:xfrm>
            <a:off x="594360" y="6510528"/>
            <a:ext cx="7132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uiExpand="1" build="allAtOnce" animBg="1"/>
      <p:bldP spid="8" grpId="0" build="allAtOnce" animBg="1"/>
      <p:bldP spid="9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EVITA TROPIEZOS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94360" y="713232"/>
            <a:ext cx="10332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Cinco errores que pueden complicarte las prácticas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03504" y="1389888"/>
            <a:ext cx="9784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mayoría se puede prevenir con planificación.</a:t>
            </a:r>
            <a:endParaRPr lang="en-US" dirty="0"/>
          </a:p>
        </p:txBody>
      </p:sp>
      <p:pic>
        <p:nvPicPr>
          <p:cNvPr id="6" name="Image 0" descr="/mnt/data/ppt_extract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grpSp>
        <p:nvGrpSpPr>
          <p:cNvPr id="26" name="Grupo 25">
            <a:extLst>
              <a:ext uri="{FF2B5EF4-FFF2-40B4-BE49-F238E27FC236}">
                <a16:creationId xmlns:a16="http://schemas.microsoft.com/office/drawing/2014/main" id="{C54B6BFE-F12F-462F-F3DF-7E47BEF6D4AF}"/>
              </a:ext>
            </a:extLst>
          </p:cNvPr>
          <p:cNvGrpSpPr/>
          <p:nvPr/>
        </p:nvGrpSpPr>
        <p:grpSpPr>
          <a:xfrm>
            <a:off x="594360" y="1874520"/>
            <a:ext cx="5367528" cy="932688"/>
            <a:chOff x="594360" y="1874520"/>
            <a:chExt cx="5367528" cy="932688"/>
          </a:xfrm>
        </p:grpSpPr>
        <p:sp>
          <p:nvSpPr>
            <p:cNvPr id="5" name="Shape 3"/>
            <p:cNvSpPr/>
            <p:nvPr/>
          </p:nvSpPr>
          <p:spPr>
            <a:xfrm>
              <a:off x="594360" y="1874520"/>
              <a:ext cx="1097280" cy="0"/>
            </a:xfrm>
            <a:prstGeom prst="line">
              <a:avLst/>
            </a:prstGeom>
            <a:noFill/>
            <a:ln w="38100">
              <a:solidFill>
                <a:srgbClr val="F28C28"/>
              </a:solidFill>
              <a:prstDash val="soli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" name="Text 4"/>
            <p:cNvSpPr/>
            <p:nvPr/>
          </p:nvSpPr>
          <p:spPr>
            <a:xfrm>
              <a:off x="868680" y="2176272"/>
              <a:ext cx="384048" cy="384048"/>
            </a:xfrm>
            <a:prstGeom prst="ellipse">
              <a:avLst/>
            </a:prstGeom>
            <a:solidFill>
              <a:srgbClr val="F28C28"/>
            </a:solidFill>
            <a:ln>
              <a:solidFill>
                <a:srgbClr val="F28C28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1</a:t>
              </a:r>
              <a:endParaRPr lang="en-US" sz="1400" dirty="0"/>
            </a:p>
          </p:txBody>
        </p:sp>
        <p:sp>
          <p:nvSpPr>
            <p:cNvPr id="8" name="Text 5"/>
            <p:cNvSpPr/>
            <p:nvPr/>
          </p:nvSpPr>
          <p:spPr>
            <a:xfrm>
              <a:off x="1435608" y="2148840"/>
              <a:ext cx="452628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No preparar NUSS o certificado digital</a:t>
              </a:r>
              <a:endParaRPr lang="en-US" sz="20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1435608" y="2496312"/>
              <a:ext cx="4297680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Puede bloquear matrícula o trámites</a:t>
              </a:r>
              <a:r>
                <a:rPr lang="en-US" sz="117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.</a:t>
              </a:r>
              <a:endParaRPr lang="en-US" sz="1170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7FB41E5E-E941-F146-D57F-261B0724302A}"/>
              </a:ext>
            </a:extLst>
          </p:cNvPr>
          <p:cNvGrpSpPr/>
          <p:nvPr/>
        </p:nvGrpSpPr>
        <p:grpSpPr>
          <a:xfrm>
            <a:off x="6263639" y="2148840"/>
            <a:ext cx="5596927" cy="832104"/>
            <a:chOff x="6263640" y="2148840"/>
            <a:chExt cx="5093208" cy="658368"/>
          </a:xfrm>
        </p:grpSpPr>
        <p:sp>
          <p:nvSpPr>
            <p:cNvPr id="10" name="Text 7"/>
            <p:cNvSpPr/>
            <p:nvPr/>
          </p:nvSpPr>
          <p:spPr>
            <a:xfrm>
              <a:off x="6263640" y="2176272"/>
              <a:ext cx="384048" cy="384048"/>
            </a:xfrm>
            <a:prstGeom prst="ellipse">
              <a:avLst/>
            </a:prstGeom>
            <a:solidFill>
              <a:srgbClr val="9D102D"/>
            </a:solidFill>
            <a:ln>
              <a:solidFill>
                <a:srgbClr val="9D102D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2</a:t>
              </a:r>
              <a:endParaRPr lang="en-US" sz="1400" dirty="0"/>
            </a:p>
          </p:txBody>
        </p:sp>
        <p:sp>
          <p:nvSpPr>
            <p:cNvPr id="11" name="Text 8"/>
            <p:cNvSpPr/>
            <p:nvPr/>
          </p:nvSpPr>
          <p:spPr>
            <a:xfrm>
              <a:off x="6830568" y="2148840"/>
              <a:ext cx="452628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No revisar el correo institucional</a:t>
              </a:r>
              <a:endParaRPr lang="en-US" sz="200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6830568" y="2496312"/>
              <a:ext cx="4297680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 fontScale="77500" lnSpcReduction="20000"/>
            </a:bodyPr>
            <a:lstStyle/>
            <a:p>
              <a:pPr marL="0" indent="0">
                <a:buNone/>
              </a:pPr>
              <a:r>
                <a:rPr lang="en-US" sz="21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Las convocatorias y reuniones se comunican por canales oficiales</a:t>
              </a:r>
              <a:r>
                <a:rPr lang="en-US" sz="117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.</a:t>
              </a:r>
              <a:endParaRPr lang="en-US" sz="1170" dirty="0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6B409020-A519-B06D-9C58-64FBAE2E889C}"/>
              </a:ext>
            </a:extLst>
          </p:cNvPr>
          <p:cNvGrpSpPr/>
          <p:nvPr/>
        </p:nvGrpSpPr>
        <p:grpSpPr>
          <a:xfrm>
            <a:off x="868680" y="3291840"/>
            <a:ext cx="5093208" cy="658368"/>
            <a:chOff x="868680" y="3291840"/>
            <a:chExt cx="5093208" cy="658368"/>
          </a:xfrm>
        </p:grpSpPr>
        <p:sp>
          <p:nvSpPr>
            <p:cNvPr id="13" name="Text 10"/>
            <p:cNvSpPr/>
            <p:nvPr/>
          </p:nvSpPr>
          <p:spPr>
            <a:xfrm>
              <a:off x="868680" y="3319272"/>
              <a:ext cx="384048" cy="384048"/>
            </a:xfrm>
            <a:prstGeom prst="ellipse">
              <a:avLst/>
            </a:prstGeom>
            <a:solidFill>
              <a:srgbClr val="2E7D64"/>
            </a:solidFill>
            <a:ln>
              <a:solidFill>
                <a:srgbClr val="2E7D64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3</a:t>
              </a:r>
              <a:endParaRPr lang="en-US" sz="1400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1435608" y="3291840"/>
              <a:ext cx="452628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Elegir pocas ofertas en ÍCARO</a:t>
              </a:r>
              <a:endParaRPr lang="en-US" sz="2000" dirty="0"/>
            </a:p>
          </p:txBody>
        </p:sp>
        <p:sp>
          <p:nvSpPr>
            <p:cNvPr id="15" name="Text 12"/>
            <p:cNvSpPr/>
            <p:nvPr/>
          </p:nvSpPr>
          <p:spPr>
            <a:xfrm>
              <a:off x="1435608" y="3639312"/>
              <a:ext cx="4297680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Limita tus posibilidades de adjudicación.</a:t>
              </a:r>
              <a:endParaRPr lang="en-US" sz="1600" dirty="0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F85AAAFC-4AC0-E849-2B5C-D8651451EC35}"/>
              </a:ext>
            </a:extLst>
          </p:cNvPr>
          <p:cNvGrpSpPr/>
          <p:nvPr/>
        </p:nvGrpSpPr>
        <p:grpSpPr>
          <a:xfrm>
            <a:off x="6263640" y="3291840"/>
            <a:ext cx="5093208" cy="658368"/>
            <a:chOff x="6263640" y="3291840"/>
            <a:chExt cx="5093208" cy="658368"/>
          </a:xfrm>
        </p:grpSpPr>
        <p:sp>
          <p:nvSpPr>
            <p:cNvPr id="16" name="Text 13"/>
            <p:cNvSpPr/>
            <p:nvPr/>
          </p:nvSpPr>
          <p:spPr>
            <a:xfrm>
              <a:off x="6263640" y="3319272"/>
              <a:ext cx="384048" cy="384048"/>
            </a:xfrm>
            <a:prstGeom prst="ellipse">
              <a:avLst/>
            </a:prstGeom>
            <a:solidFill>
              <a:srgbClr val="276C9B"/>
            </a:solidFill>
            <a:ln>
              <a:solidFill>
                <a:srgbClr val="276C9B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4</a:t>
              </a:r>
              <a:endParaRPr lang="en-US" sz="1400" dirty="0"/>
            </a:p>
          </p:txBody>
        </p:sp>
        <p:sp>
          <p:nvSpPr>
            <p:cNvPr id="17" name="Text 14"/>
            <p:cNvSpPr/>
            <p:nvPr/>
          </p:nvSpPr>
          <p:spPr>
            <a:xfrm>
              <a:off x="6830568" y="3291840"/>
              <a:ext cx="452628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Solicitar horarios imposibles</a:t>
              </a:r>
              <a:endParaRPr lang="en-US" dirty="0"/>
            </a:p>
          </p:txBody>
        </p:sp>
        <p:sp>
          <p:nvSpPr>
            <p:cNvPr id="18" name="Text 15"/>
            <p:cNvSpPr/>
            <p:nvPr/>
          </p:nvSpPr>
          <p:spPr>
            <a:xfrm>
              <a:off x="6830568" y="3639312"/>
              <a:ext cx="4297680" cy="310896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La mayoría de entidades pide mañanas.</a:t>
              </a:r>
              <a:endParaRPr lang="en-US" sz="1600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F405C125-02A4-B7A6-A5D6-D4D0ED6440E8}"/>
              </a:ext>
            </a:extLst>
          </p:cNvPr>
          <p:cNvGrpSpPr/>
          <p:nvPr/>
        </p:nvGrpSpPr>
        <p:grpSpPr>
          <a:xfrm>
            <a:off x="868680" y="4434840"/>
            <a:ext cx="5093208" cy="731518"/>
            <a:chOff x="868680" y="4434840"/>
            <a:chExt cx="5093208" cy="731518"/>
          </a:xfrm>
        </p:grpSpPr>
        <p:sp>
          <p:nvSpPr>
            <p:cNvPr id="19" name="Text 16"/>
            <p:cNvSpPr/>
            <p:nvPr/>
          </p:nvSpPr>
          <p:spPr>
            <a:xfrm>
              <a:off x="868680" y="4462272"/>
              <a:ext cx="384048" cy="384048"/>
            </a:xfrm>
            <a:prstGeom prst="ellipse">
              <a:avLst/>
            </a:prstGeom>
            <a:solidFill>
              <a:srgbClr val="D9641F"/>
            </a:solidFill>
            <a:ln>
              <a:solidFill>
                <a:srgbClr val="D9641F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5</a:t>
              </a:r>
              <a:endParaRPr lang="en-US" sz="1400" dirty="0"/>
            </a:p>
          </p:txBody>
        </p:sp>
        <p:sp>
          <p:nvSpPr>
            <p:cNvPr id="20" name="Text 17"/>
            <p:cNvSpPr/>
            <p:nvPr/>
          </p:nvSpPr>
          <p:spPr>
            <a:xfrm>
              <a:off x="1435608" y="4434840"/>
              <a:ext cx="452628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Renunciar sin causa justificada</a:t>
              </a:r>
              <a:endParaRPr lang="en-US" dirty="0"/>
            </a:p>
          </p:txBody>
        </p:sp>
        <p:sp>
          <p:nvSpPr>
            <p:cNvPr id="21" name="Text 18"/>
            <p:cNvSpPr/>
            <p:nvPr/>
          </p:nvSpPr>
          <p:spPr>
            <a:xfrm>
              <a:off x="1435608" y="4782311"/>
              <a:ext cx="4297680" cy="38404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 fontScale="85000" lnSpcReduction="20000"/>
            </a:bodyPr>
            <a:lstStyle/>
            <a:p>
              <a:pPr marL="0" indent="0">
                <a:buNone/>
              </a:pPr>
              <a:r>
                <a:rPr lang="en-US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Puede suponer suspenso en la convocatoria correspondiente</a:t>
              </a:r>
              <a:r>
                <a:rPr lang="en-US" sz="117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.</a:t>
              </a:r>
              <a:endParaRPr lang="en-US" sz="1170" dirty="0"/>
            </a:p>
          </p:txBody>
        </p:sp>
      </p:grpSp>
      <p:sp>
        <p:nvSpPr>
          <p:cNvPr id="22" name="Text 19"/>
          <p:cNvSpPr/>
          <p:nvPr/>
        </p:nvSpPr>
        <p:spPr>
          <a:xfrm>
            <a:off x="960120" y="5623560"/>
            <a:ext cx="102412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155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clave no es memorizar normativa: es llegar a la matrícula con los deberes hechos.</a:t>
            </a:r>
            <a:endParaRPr lang="en-US" sz="1550" dirty="0"/>
          </a:p>
        </p:txBody>
      </p:sp>
      <p:sp>
        <p:nvSpPr>
          <p:cNvPr id="23" name="Shape 20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4" name="Text 21"/>
          <p:cNvSpPr/>
          <p:nvPr/>
        </p:nvSpPr>
        <p:spPr>
          <a:xfrm>
            <a:off x="594360" y="6510528"/>
            <a:ext cx="7132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DECISIÓN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94360" y="713232"/>
            <a:ext cx="10332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¿Te conviene matricularte?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03504" y="1389888"/>
            <a:ext cx="9784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Una forma rápida de decidir si las prácticas curriculares encajan contigo este curso</a:t>
            </a:r>
            <a:r>
              <a:rPr lang="en-US" sz="135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350" dirty="0"/>
          </a:p>
        </p:txBody>
      </p:sp>
      <p:pic>
        <p:nvPicPr>
          <p:cNvPr id="6" name="Image 0" descr="/mnt/data/ppt_extract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60120" y="2157984"/>
            <a:ext cx="4114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Matricúlate si…</a:t>
            </a:r>
            <a:endParaRPr lang="en-US" sz="2100" dirty="0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F28BC3BE-061F-5BD0-1E34-D998B8EF5353}"/>
              </a:ext>
            </a:extLst>
          </p:cNvPr>
          <p:cNvGrpSpPr/>
          <p:nvPr/>
        </p:nvGrpSpPr>
        <p:grpSpPr>
          <a:xfrm>
            <a:off x="1024128" y="2761488"/>
            <a:ext cx="5071872" cy="320040"/>
            <a:chOff x="1024128" y="2761488"/>
            <a:chExt cx="5071872" cy="320040"/>
          </a:xfrm>
        </p:grpSpPr>
        <p:sp>
          <p:nvSpPr>
            <p:cNvPr id="8" name="Text 5"/>
            <p:cNvSpPr/>
            <p:nvPr/>
          </p:nvSpPr>
          <p:spPr>
            <a:xfrm>
              <a:off x="1024128" y="2761488"/>
              <a:ext cx="32004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2E7D64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✓</a:t>
              </a:r>
              <a:endParaRPr lang="en-US" sz="16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1417320" y="2761488"/>
              <a:ext cx="467868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Quieres probar una salida profesional antes de graduarte.</a:t>
              </a:r>
              <a:endParaRPr lang="en-US" sz="1600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5B035E77-C572-DBA1-9B81-7776FC4260C8}"/>
              </a:ext>
            </a:extLst>
          </p:cNvPr>
          <p:cNvGrpSpPr/>
          <p:nvPr/>
        </p:nvGrpSpPr>
        <p:grpSpPr>
          <a:xfrm>
            <a:off x="1024128" y="3328416"/>
            <a:ext cx="4919472" cy="320040"/>
            <a:chOff x="1024128" y="3328416"/>
            <a:chExt cx="4919472" cy="320040"/>
          </a:xfrm>
        </p:grpSpPr>
        <p:sp>
          <p:nvSpPr>
            <p:cNvPr id="10" name="Text 7"/>
            <p:cNvSpPr/>
            <p:nvPr/>
          </p:nvSpPr>
          <p:spPr>
            <a:xfrm>
              <a:off x="1024128" y="3328416"/>
              <a:ext cx="32004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2E7D64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✓</a:t>
              </a:r>
              <a:endParaRPr lang="en-US" sz="1600" dirty="0"/>
            </a:p>
          </p:txBody>
        </p:sp>
        <p:sp>
          <p:nvSpPr>
            <p:cNvPr id="11" name="Text 8"/>
            <p:cNvSpPr/>
            <p:nvPr/>
          </p:nvSpPr>
          <p:spPr>
            <a:xfrm>
              <a:off x="1417320" y="3328416"/>
              <a:ext cx="452628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Puedes reservar tiempo real para una experiencia de 300 h.</a:t>
              </a:r>
              <a:endParaRPr lang="en-US" sz="1600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9C4A1EEE-832F-3E35-0BDC-8B0AAD506FB0}"/>
              </a:ext>
            </a:extLst>
          </p:cNvPr>
          <p:cNvGrpSpPr/>
          <p:nvPr/>
        </p:nvGrpSpPr>
        <p:grpSpPr>
          <a:xfrm>
            <a:off x="1024128" y="3895344"/>
            <a:ext cx="4919472" cy="320040"/>
            <a:chOff x="1024128" y="3895344"/>
            <a:chExt cx="4919472" cy="320040"/>
          </a:xfrm>
        </p:grpSpPr>
        <p:sp>
          <p:nvSpPr>
            <p:cNvPr id="12" name="Text 9"/>
            <p:cNvSpPr/>
            <p:nvPr/>
          </p:nvSpPr>
          <p:spPr>
            <a:xfrm>
              <a:off x="1024128" y="3895344"/>
              <a:ext cx="32004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2E7D64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✓</a:t>
              </a:r>
              <a:endParaRPr lang="en-US" sz="1600" dirty="0"/>
            </a:p>
          </p:txBody>
        </p:sp>
        <p:sp>
          <p:nvSpPr>
            <p:cNvPr id="13" name="Text 10"/>
            <p:cNvSpPr/>
            <p:nvPr/>
          </p:nvSpPr>
          <p:spPr>
            <a:xfrm>
              <a:off x="1417320" y="3895344"/>
              <a:ext cx="452628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Estás dispuesto/a a participar activamente en convocatorias o buscar una nominativa.</a:t>
              </a:r>
              <a:endParaRPr lang="en-US" sz="1600" dirty="0"/>
            </a:p>
          </p:txBody>
        </p:sp>
      </p:grpSp>
      <p:sp>
        <p:nvSpPr>
          <p:cNvPr id="14" name="Text 11"/>
          <p:cNvSpPr/>
          <p:nvPr/>
        </p:nvSpPr>
        <p:spPr>
          <a:xfrm>
            <a:off x="6537960" y="2157984"/>
            <a:ext cx="41148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1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Prepárate ya si…</a:t>
            </a:r>
            <a:endParaRPr lang="en-US" sz="2100" dirty="0"/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CDBF91A6-B4F2-EA63-5A64-F48708EB2456}"/>
              </a:ext>
            </a:extLst>
          </p:cNvPr>
          <p:cNvGrpSpPr/>
          <p:nvPr/>
        </p:nvGrpSpPr>
        <p:grpSpPr>
          <a:xfrm>
            <a:off x="6601968" y="2761488"/>
            <a:ext cx="4919472" cy="320040"/>
            <a:chOff x="6601968" y="2761488"/>
            <a:chExt cx="4919472" cy="320040"/>
          </a:xfrm>
        </p:grpSpPr>
        <p:sp>
          <p:nvSpPr>
            <p:cNvPr id="15" name="Text 12"/>
            <p:cNvSpPr/>
            <p:nvPr/>
          </p:nvSpPr>
          <p:spPr>
            <a:xfrm>
              <a:off x="6601968" y="2761488"/>
              <a:ext cx="32004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D9641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→</a:t>
              </a:r>
              <a:endParaRPr lang="en-US" sz="1600" dirty="0"/>
            </a:p>
          </p:txBody>
        </p:sp>
        <p:sp>
          <p:nvSpPr>
            <p:cNvPr id="16" name="Text 13"/>
            <p:cNvSpPr/>
            <p:nvPr/>
          </p:nvSpPr>
          <p:spPr>
            <a:xfrm>
              <a:off x="6995160" y="2761488"/>
              <a:ext cx="452628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Aún no tienes certificado digital FNMT.</a:t>
              </a:r>
              <a:endParaRPr lang="en-US" sz="1600" dirty="0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5C4350F0-5D62-1209-673B-D5A9F124B603}"/>
              </a:ext>
            </a:extLst>
          </p:cNvPr>
          <p:cNvGrpSpPr/>
          <p:nvPr/>
        </p:nvGrpSpPr>
        <p:grpSpPr>
          <a:xfrm>
            <a:off x="6601968" y="3218244"/>
            <a:ext cx="4919472" cy="430212"/>
            <a:chOff x="6601968" y="3218244"/>
            <a:chExt cx="4919472" cy="430212"/>
          </a:xfrm>
        </p:grpSpPr>
        <p:sp>
          <p:nvSpPr>
            <p:cNvPr id="17" name="Text 14"/>
            <p:cNvSpPr/>
            <p:nvPr/>
          </p:nvSpPr>
          <p:spPr>
            <a:xfrm>
              <a:off x="6601968" y="3218244"/>
              <a:ext cx="32004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D9641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→</a:t>
              </a:r>
              <a:endParaRPr lang="en-US" sz="1600" dirty="0"/>
            </a:p>
          </p:txBody>
        </p:sp>
        <p:sp>
          <p:nvSpPr>
            <p:cNvPr id="18" name="Text 15"/>
            <p:cNvSpPr/>
            <p:nvPr/>
          </p:nvSpPr>
          <p:spPr>
            <a:xfrm>
              <a:off x="6995160" y="3328416"/>
              <a:ext cx="452628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No has comprobado tu NUSS o documentación DOMUS.</a:t>
              </a:r>
              <a:endParaRPr lang="en-US" sz="1600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ED5077DC-80BF-E431-083F-81B3BC1989B4}"/>
              </a:ext>
            </a:extLst>
          </p:cNvPr>
          <p:cNvGrpSpPr/>
          <p:nvPr/>
        </p:nvGrpSpPr>
        <p:grpSpPr>
          <a:xfrm>
            <a:off x="6601968" y="3895344"/>
            <a:ext cx="4919472" cy="320040"/>
            <a:chOff x="6601968" y="3895344"/>
            <a:chExt cx="4919472" cy="320040"/>
          </a:xfrm>
        </p:grpSpPr>
        <p:sp>
          <p:nvSpPr>
            <p:cNvPr id="19" name="Text 16"/>
            <p:cNvSpPr/>
            <p:nvPr/>
          </p:nvSpPr>
          <p:spPr>
            <a:xfrm>
              <a:off x="6601968" y="3895344"/>
              <a:ext cx="32004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D9641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→</a:t>
              </a:r>
              <a:endParaRPr lang="en-US" sz="1600" dirty="0"/>
            </a:p>
          </p:txBody>
        </p:sp>
        <p:sp>
          <p:nvSpPr>
            <p:cNvPr id="20" name="Text 17"/>
            <p:cNvSpPr/>
            <p:nvPr/>
          </p:nvSpPr>
          <p:spPr>
            <a:xfrm>
              <a:off x="6995160" y="3895344"/>
              <a:ext cx="452628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No tienes clara tu disponibilidad de mañana/tarde.</a:t>
              </a:r>
              <a:endParaRPr lang="en-US" sz="1600" dirty="0"/>
            </a:p>
          </p:txBody>
        </p:sp>
      </p:grpSp>
      <p:sp>
        <p:nvSpPr>
          <p:cNvPr id="21" name="Text 18"/>
          <p:cNvSpPr/>
          <p:nvPr/>
        </p:nvSpPr>
        <p:spPr>
          <a:xfrm>
            <a:off x="1143000" y="5413248"/>
            <a:ext cx="992124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Una asignatura que no solo se cursa: se cuenta en el CV y en entrevistas.</a:t>
            </a:r>
            <a:endParaRPr lang="en-US" sz="2000" dirty="0"/>
          </a:p>
        </p:txBody>
      </p:sp>
      <p:sp>
        <p:nvSpPr>
          <p:cNvPr id="22" name="Shape 19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3" name="Text 20"/>
          <p:cNvSpPr/>
          <p:nvPr/>
        </p:nvSpPr>
        <p:spPr>
          <a:xfrm>
            <a:off x="594360" y="6510528"/>
            <a:ext cx="7132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faculty_wid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Image 1" descr="/mnt/data/ppt_extract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09960" y="73152"/>
            <a:ext cx="594360" cy="594360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85800" y="1097280"/>
            <a:ext cx="4389120" cy="1188720"/>
          </a:xfrm>
          <a:prstGeom prst="roundRect">
            <a:avLst/>
          </a:prstGeom>
          <a:solidFill>
            <a:srgbClr val="9D102D">
              <a:alpha val="92000"/>
            </a:srgbClr>
          </a:solidFill>
          <a:ln/>
        </p:spPr>
        <p:txBody>
          <a:bodyPr wrap="square" lIns="2032" tIns="3048" rIns="3048" bIns="2032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Ahora sí:</a:t>
            </a:r>
            <a:endParaRPr lang="en-US" sz="3800" dirty="0"/>
          </a:p>
          <a:p>
            <a:pPr marL="0" indent="0">
              <a:buNone/>
            </a:pPr>
            <a:r>
              <a:rPr lang="en-US" sz="3800" b="1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¿dudas?</a:t>
            </a:r>
            <a:endParaRPr lang="en-US" sz="3800" dirty="0"/>
          </a:p>
        </p:txBody>
      </p:sp>
      <p:sp>
        <p:nvSpPr>
          <p:cNvPr id="5" name="Text 1"/>
          <p:cNvSpPr/>
          <p:nvPr/>
        </p:nvSpPr>
        <p:spPr>
          <a:xfrm>
            <a:off x="685800" y="2788919"/>
            <a:ext cx="4738456" cy="1783081"/>
          </a:xfrm>
          <a:prstGeom prst="roundRect">
            <a:avLst/>
          </a:prstGeom>
          <a:solidFill>
            <a:srgbClr val="000000">
              <a:alpha val="80000"/>
            </a:srgbClr>
          </a:solidFill>
          <a:ln/>
        </p:spPr>
        <p:txBody>
          <a:bodyPr wrap="square" lIns="1524" tIns="2286" rIns="2286" bIns="1524" rtlCol="0"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Tu siguiente paso: preparar NUSS, certificado digital y una lista de sectores/entidades que te interesan</a:t>
            </a:r>
            <a:r>
              <a:rPr lang="en-US" sz="1600" dirty="0">
                <a:solidFill>
                  <a:srgbClr val="FFFF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600" dirty="0"/>
          </a:p>
        </p:txBody>
      </p:sp>
      <p:sp>
        <p:nvSpPr>
          <p:cNvPr id="6" name="Text 2"/>
          <p:cNvSpPr/>
          <p:nvPr/>
        </p:nvSpPr>
        <p:spPr>
          <a:xfrm>
            <a:off x="5897880" y="520587"/>
            <a:ext cx="5577840" cy="5440680"/>
          </a:xfrm>
          <a:prstGeom prst="roundRect">
            <a:avLst/>
          </a:prstGeom>
          <a:solidFill>
            <a:srgbClr val="FFFFFF">
              <a:alpha val="98000"/>
            </a:srgbClr>
          </a:solidFill>
          <a:ln w="12700">
            <a:solidFill>
              <a:srgbClr val="F0D8C2"/>
            </a:solidFill>
          </a:ln>
        </p:spPr>
        <p:txBody>
          <a:bodyPr wrap="square" lIns="3810" tIns="4445" rIns="4445" bIns="3810" rtlCol="0" anchor="ctr">
            <a:norm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Datos de contacto
</a:t>
            </a:r>
            <a:r>
              <a:rPr lang="en-US" sz="122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
</a:t>
            </a:r>
            <a:r>
              <a:rPr lang="en-US" sz="16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Consultas prácticas y reconocimientos
</a:t>
            </a:r>
            <a:r>
              <a:rPr lang="en-US" sz="160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practicasfceye@us.es
</a:t>
            </a:r>
            <a:r>
              <a:rPr lang="en-US" sz="16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
José Antonio Molina Toucedo
</a:t>
            </a:r>
            <a:r>
              <a:rPr lang="en-US" sz="160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Vicedecano de Prácticas en Empresas e Innovación Docente
vdecopre@us.es
</a:t>
            </a:r>
            <a:r>
              <a:rPr lang="en-US" sz="16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
Irene Osuna Palma
</a:t>
            </a:r>
            <a:r>
              <a:rPr lang="en-US" sz="160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Gestora de Prácticas
iosuna@us.es · 954 55 77 31
</a:t>
            </a:r>
            <a:r>
              <a:rPr lang="en-US" sz="16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
Secretariado de Prácticas en Empresas y Empleo
</a:t>
            </a:r>
            <a:r>
              <a:rPr lang="en-US" sz="160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ÍCARO: https://icaro.ual.es/</a:t>
            </a:r>
            <a:r>
              <a:rPr lang="en-US" sz="122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
</a:t>
            </a:r>
            <a:endParaRPr lang="en-US" sz="1220" dirty="0"/>
          </a:p>
          <a:p>
            <a:r>
              <a:rPr lang="en-US" sz="122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  <a:hlinkClick r:id="rId5"/>
              </a:rPr>
              <a:t>Página del </a:t>
            </a:r>
            <a:r>
              <a:rPr lang="en-US" sz="1220" b="1" dirty="0" err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  <a:hlinkClick r:id="rId5"/>
              </a:rPr>
              <a:t>centro</a:t>
            </a:r>
            <a:endParaRPr lang="en-US" sz="122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15</a:t>
            </a:fld>
            <a:endParaRPr lang="en-US"/>
          </a:p>
        </p:txBody>
      </p:sp>
      <p:sp>
        <p:nvSpPr>
          <p:cNvPr id="7" name="Google Shape;1356;p43">
            <a:extLst>
              <a:ext uri="{FF2B5EF4-FFF2-40B4-BE49-F238E27FC236}">
                <a16:creationId xmlns:a16="http://schemas.microsoft.com/office/drawing/2014/main" id="{3C6EC36D-99BD-4E0E-F16E-CE406EF146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534" y="6153697"/>
            <a:ext cx="7253287" cy="63214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Clr>
                <a:srgbClr val="000000"/>
              </a:buClr>
              <a:buSzPts val="2800"/>
              <a:buFont typeface="Permanent Marker" charset="0"/>
              <a:buNone/>
            </a:pPr>
            <a:r>
              <a:rPr lang="es-ES" altLang="es-ES" sz="4400" dirty="0">
                <a:solidFill>
                  <a:srgbClr val="003399"/>
                </a:solidFill>
                <a:latin typeface="Permanent Marker" charset="0"/>
                <a:cs typeface="Permanent Marker" charset="0"/>
                <a:sym typeface="Permanent Marker" charset="0"/>
              </a:rPr>
              <a:t>¡Gracias por vuestra </a:t>
            </a:r>
            <a:r>
              <a:rPr lang="es-ES" altLang="es-ES" sz="4400" dirty="0" err="1">
                <a:solidFill>
                  <a:srgbClr val="003399"/>
                </a:solidFill>
                <a:latin typeface="Permanent Marker" charset="0"/>
                <a:cs typeface="Permanent Marker" charset="0"/>
                <a:sym typeface="Permanent Marker" charset="0"/>
              </a:rPr>
              <a:t>atencion</a:t>
            </a:r>
            <a:r>
              <a:rPr lang="es-ES" altLang="es-ES" sz="4400" dirty="0">
                <a:solidFill>
                  <a:srgbClr val="003399"/>
                </a:solidFill>
                <a:latin typeface="Permanent Marker" charset="0"/>
                <a:cs typeface="Permanent Marker" charset="0"/>
                <a:sym typeface="Permanent Marker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7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863DE875-9031-2E9D-E6B7-1D2ECC9F2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67000" y="3284985"/>
            <a:ext cx="6858000" cy="259164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9E1341-2DD9-82A4-55AC-675D855487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7865" y="2070339"/>
            <a:ext cx="3424688" cy="1923691"/>
          </a:xfrm>
          <a:solidFill>
            <a:schemeClr val="bg1"/>
          </a:solidFill>
        </p:spPr>
        <p:txBody>
          <a:bodyPr/>
          <a:lstStyle/>
          <a:p>
            <a:r>
              <a:rPr lang="es-ES" sz="3200" dirty="0"/>
              <a:t>CANAL </a:t>
            </a:r>
            <a:r>
              <a:rPr lang="es-ES" sz="3200" dirty="0" err="1"/>
              <a:t>WattsApp</a:t>
            </a:r>
            <a:r>
              <a:rPr lang="es-ES" sz="3200" dirty="0"/>
              <a:t> INSTITUCIONAL FCEYE</a:t>
            </a:r>
          </a:p>
        </p:txBody>
      </p:sp>
      <p:pic>
        <p:nvPicPr>
          <p:cNvPr id="6" name="Imagen 5" descr="Código QR">
            <a:extLst>
              <a:ext uri="{FF2B5EF4-FFF2-40B4-BE49-F238E27FC236}">
                <a16:creationId xmlns:a16="http://schemas.microsoft.com/office/drawing/2014/main" id="{2BD0B827-51E9-71F1-5281-1425CCA500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859" y="422981"/>
            <a:ext cx="6124467" cy="612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9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campus_v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0"/>
            <a:ext cx="5788152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94360" y="566928"/>
            <a:ext cx="53035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ANTES DE ELEGIR OPTATIVAS</a:t>
            </a:r>
            <a:endParaRPr lang="en-US" sz="1600" dirty="0"/>
          </a:p>
        </p:txBody>
      </p:sp>
      <p:sp>
        <p:nvSpPr>
          <p:cNvPr id="4" name="Text 1"/>
          <p:cNvSpPr/>
          <p:nvPr/>
        </p:nvSpPr>
        <p:spPr>
          <a:xfrm>
            <a:off x="594360" y="1024128"/>
            <a:ext cx="5303520" cy="12344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pregunta es:</a:t>
            </a:r>
            <a:endParaRPr lang="en-US" sz="2800" dirty="0"/>
          </a:p>
          <a:p>
            <a:pPr marL="0" indent="0">
              <a:buNone/>
            </a:pPr>
            <a:r>
              <a:rPr lang="en-US" sz="28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¿qué quieres descubrir de tu futuro profesional?</a:t>
            </a:r>
            <a:endParaRPr lang="en-US" sz="2800" dirty="0"/>
          </a:p>
        </p:txBody>
      </p:sp>
      <p:sp>
        <p:nvSpPr>
          <p:cNvPr id="5" name="Text 2"/>
          <p:cNvSpPr/>
          <p:nvPr/>
        </p:nvSpPr>
        <p:spPr>
          <a:xfrm>
            <a:off x="594360" y="2487168"/>
            <a:ext cx="5166360" cy="1078992"/>
          </a:xfrm>
          <a:prstGeom prst="roundRect">
            <a:avLst/>
          </a:prstGeom>
          <a:solidFill>
            <a:srgbClr val="FFF9F2"/>
          </a:solidFill>
          <a:ln w="12700">
            <a:solidFill>
              <a:srgbClr val="F5D6B8"/>
            </a:solidFill>
          </a:ln>
        </p:spPr>
        <p:txBody>
          <a:bodyPr wrap="square" lIns="2286" tIns="3175" rIns="3175" bIns="2286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Las prácticas te permiten probar un área, ganar seguridad y volver al aula con una historia profesional que contar.</a:t>
            </a:r>
            <a:endParaRPr lang="en-US" sz="2000" dirty="0"/>
          </a:p>
        </p:txBody>
      </p:sp>
      <p:grpSp>
        <p:nvGrpSpPr>
          <p:cNvPr id="18" name="Grupo 17">
            <a:extLst>
              <a:ext uri="{FF2B5EF4-FFF2-40B4-BE49-F238E27FC236}">
                <a16:creationId xmlns:a16="http://schemas.microsoft.com/office/drawing/2014/main" id="{413A04F9-9998-8917-C518-DCD2C8F71FC2}"/>
              </a:ext>
            </a:extLst>
          </p:cNvPr>
          <p:cNvGrpSpPr/>
          <p:nvPr/>
        </p:nvGrpSpPr>
        <p:grpSpPr>
          <a:xfrm>
            <a:off x="598932" y="3934228"/>
            <a:ext cx="5024628" cy="384048"/>
            <a:chOff x="598932" y="3934228"/>
            <a:chExt cx="5024628" cy="384048"/>
          </a:xfrm>
        </p:grpSpPr>
        <p:sp>
          <p:nvSpPr>
            <p:cNvPr id="6" name="Text 3"/>
            <p:cNvSpPr/>
            <p:nvPr/>
          </p:nvSpPr>
          <p:spPr>
            <a:xfrm>
              <a:off x="598932" y="3934228"/>
              <a:ext cx="384048" cy="384048"/>
            </a:xfrm>
            <a:prstGeom prst="ellipse">
              <a:avLst/>
            </a:prstGeom>
            <a:solidFill>
              <a:srgbClr val="F28C28"/>
            </a:solidFill>
            <a:ln>
              <a:solidFill>
                <a:srgbClr val="F28C28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1</a:t>
              </a:r>
              <a:endParaRPr lang="en-US" sz="1400" dirty="0"/>
            </a:p>
          </p:txBody>
        </p:sp>
        <p:sp>
          <p:nvSpPr>
            <p:cNvPr id="7" name="Text 4"/>
            <p:cNvSpPr/>
            <p:nvPr/>
          </p:nvSpPr>
          <p:spPr>
            <a:xfrm>
              <a:off x="1170432" y="3977640"/>
              <a:ext cx="123444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3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Experiencia</a:t>
              </a:r>
              <a:endParaRPr lang="en-US" sz="1330" dirty="0"/>
            </a:p>
          </p:txBody>
        </p:sp>
        <p:sp>
          <p:nvSpPr>
            <p:cNvPr id="8" name="Text 5"/>
            <p:cNvSpPr/>
            <p:nvPr/>
          </p:nvSpPr>
          <p:spPr>
            <a:xfrm>
              <a:off x="2788920" y="3977640"/>
              <a:ext cx="283464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21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Haz tareas reales en una entidad.</a:t>
              </a:r>
              <a:endParaRPr lang="en-US" sz="1210" dirty="0"/>
            </a:p>
          </p:txBody>
        </p:sp>
      </p:grpSp>
      <p:grpSp>
        <p:nvGrpSpPr>
          <p:cNvPr id="19" name="Grupo 18">
            <a:extLst>
              <a:ext uri="{FF2B5EF4-FFF2-40B4-BE49-F238E27FC236}">
                <a16:creationId xmlns:a16="http://schemas.microsoft.com/office/drawing/2014/main" id="{90A94BDB-9D9D-266D-BD0F-F56C44B3BC85}"/>
              </a:ext>
            </a:extLst>
          </p:cNvPr>
          <p:cNvGrpSpPr/>
          <p:nvPr/>
        </p:nvGrpSpPr>
        <p:grpSpPr>
          <a:xfrm>
            <a:off x="640080" y="4564987"/>
            <a:ext cx="5029200" cy="384048"/>
            <a:chOff x="594360" y="4574131"/>
            <a:chExt cx="5029200" cy="384048"/>
          </a:xfrm>
        </p:grpSpPr>
        <p:sp>
          <p:nvSpPr>
            <p:cNvPr id="9" name="Text 6"/>
            <p:cNvSpPr/>
            <p:nvPr/>
          </p:nvSpPr>
          <p:spPr>
            <a:xfrm>
              <a:off x="594360" y="4574131"/>
              <a:ext cx="384048" cy="384048"/>
            </a:xfrm>
            <a:prstGeom prst="ellipse">
              <a:avLst/>
            </a:prstGeom>
            <a:solidFill>
              <a:srgbClr val="9D102D"/>
            </a:solidFill>
            <a:ln>
              <a:solidFill>
                <a:srgbClr val="9D102D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2</a:t>
              </a:r>
              <a:endParaRPr lang="en-US" sz="140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1170432" y="4599432"/>
              <a:ext cx="123444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3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Contactos</a:t>
              </a:r>
              <a:endParaRPr lang="en-US" sz="1330" dirty="0"/>
            </a:p>
          </p:txBody>
        </p:sp>
        <p:sp>
          <p:nvSpPr>
            <p:cNvPr id="11" name="Text 8"/>
            <p:cNvSpPr/>
            <p:nvPr/>
          </p:nvSpPr>
          <p:spPr>
            <a:xfrm>
              <a:off x="2788920" y="4599432"/>
              <a:ext cx="283464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21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Conoce equipos, mentores y procesos.</a:t>
              </a:r>
              <a:endParaRPr lang="en-US" sz="1210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1D3F1EE7-6F00-FA21-3FB5-BF6CD402DCCE}"/>
              </a:ext>
            </a:extLst>
          </p:cNvPr>
          <p:cNvGrpSpPr/>
          <p:nvPr/>
        </p:nvGrpSpPr>
        <p:grpSpPr>
          <a:xfrm>
            <a:off x="635020" y="5187933"/>
            <a:ext cx="4988540" cy="384048"/>
            <a:chOff x="635020" y="5187933"/>
            <a:chExt cx="4988540" cy="384048"/>
          </a:xfrm>
        </p:grpSpPr>
        <p:sp>
          <p:nvSpPr>
            <p:cNvPr id="12" name="Text 9"/>
            <p:cNvSpPr/>
            <p:nvPr/>
          </p:nvSpPr>
          <p:spPr>
            <a:xfrm>
              <a:off x="635020" y="5187933"/>
              <a:ext cx="384048" cy="384048"/>
            </a:xfrm>
            <a:prstGeom prst="ellipse">
              <a:avLst/>
            </a:prstGeom>
            <a:solidFill>
              <a:srgbClr val="2E7D64"/>
            </a:solidFill>
            <a:ln>
              <a:solidFill>
                <a:srgbClr val="2E7D64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4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3</a:t>
              </a:r>
              <a:endParaRPr lang="en-US" sz="1400" dirty="0"/>
            </a:p>
          </p:txBody>
        </p:sp>
        <p:sp>
          <p:nvSpPr>
            <p:cNvPr id="13" name="Text 10"/>
            <p:cNvSpPr/>
            <p:nvPr/>
          </p:nvSpPr>
          <p:spPr>
            <a:xfrm>
              <a:off x="1170432" y="5221224"/>
              <a:ext cx="123444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33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Empleabilidad</a:t>
              </a:r>
              <a:endParaRPr lang="en-US" sz="1330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2788920" y="5221224"/>
              <a:ext cx="2834640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21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Mejora CV y entrevistas con evidencias.</a:t>
              </a:r>
              <a:endParaRPr lang="en-US" sz="1210" dirty="0"/>
            </a:p>
          </p:txBody>
        </p:sp>
      </p:grpSp>
      <p:pic>
        <p:nvPicPr>
          <p:cNvPr id="15" name="Image 1" descr="/mnt/data/ppt_extract/imag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594360" y="6446520"/>
            <a:ext cx="525780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7" name="Text 13"/>
          <p:cNvSpPr/>
          <p:nvPr/>
        </p:nvSpPr>
        <p:spPr>
          <a:xfrm>
            <a:off x="594360" y="6510528"/>
            <a:ext cx="525780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32025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 60 SEGUNDOS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94360" y="713232"/>
            <a:ext cx="10332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Qué son las prácticas externas curriculares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239697" y="1389887"/>
            <a:ext cx="11952303" cy="713227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90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Una asignatura optativa anual diseñada para aplicar y complementar lo aprendido en el Grado o Doble Grado.</a:t>
            </a:r>
            <a:endParaRPr lang="en-US" sz="1900" dirty="0"/>
          </a:p>
        </p:txBody>
      </p:sp>
      <p:pic>
        <p:nvPicPr>
          <p:cNvPr id="6" name="Image 0" descr="/mnt/data/ppt_extract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051560" y="3520440"/>
            <a:ext cx="9921240" cy="0"/>
          </a:xfrm>
          <a:prstGeom prst="line">
            <a:avLst/>
          </a:prstGeom>
          <a:noFill/>
          <a:ln w="2794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grpSp>
        <p:nvGrpSpPr>
          <p:cNvPr id="24" name="Grupo 23">
            <a:extLst>
              <a:ext uri="{FF2B5EF4-FFF2-40B4-BE49-F238E27FC236}">
                <a16:creationId xmlns:a16="http://schemas.microsoft.com/office/drawing/2014/main" id="{75D2F1AC-55EB-7C01-2545-67FE2864A78C}"/>
              </a:ext>
            </a:extLst>
          </p:cNvPr>
          <p:cNvGrpSpPr/>
          <p:nvPr/>
        </p:nvGrpSpPr>
        <p:grpSpPr>
          <a:xfrm>
            <a:off x="822960" y="3218688"/>
            <a:ext cx="2240280" cy="1938528"/>
            <a:chOff x="822960" y="3218688"/>
            <a:chExt cx="2240280" cy="1938528"/>
          </a:xfrm>
        </p:grpSpPr>
        <p:sp>
          <p:nvSpPr>
            <p:cNvPr id="8" name="Text 5"/>
            <p:cNvSpPr/>
            <p:nvPr/>
          </p:nvSpPr>
          <p:spPr>
            <a:xfrm>
              <a:off x="960120" y="3218688"/>
              <a:ext cx="566928" cy="566928"/>
            </a:xfrm>
            <a:prstGeom prst="ellipse">
              <a:avLst/>
            </a:prstGeom>
            <a:solidFill>
              <a:srgbClr val="9D102D"/>
            </a:solidFill>
            <a:ln>
              <a:solidFill>
                <a:srgbClr val="9D102D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1</a:t>
              </a:r>
              <a:endParaRPr lang="en-US" sz="15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822960" y="4041648"/>
              <a:ext cx="2240280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2900" b="1" dirty="0">
                  <a:solidFill>
                    <a:srgbClr val="9D102D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12</a:t>
              </a:r>
              <a:endParaRPr lang="en-US" sz="290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822960" y="4681728"/>
              <a:ext cx="224028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créditos ECTS</a:t>
              </a:r>
              <a:endParaRPr lang="en-US" sz="1600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09A6EA0B-999C-9E45-1611-709392B57C81}"/>
              </a:ext>
            </a:extLst>
          </p:cNvPr>
          <p:cNvGrpSpPr/>
          <p:nvPr/>
        </p:nvGrpSpPr>
        <p:grpSpPr>
          <a:xfrm>
            <a:off x="3566160" y="3218688"/>
            <a:ext cx="2240280" cy="1938528"/>
            <a:chOff x="3566160" y="3218688"/>
            <a:chExt cx="2240280" cy="1938528"/>
          </a:xfrm>
        </p:grpSpPr>
        <p:sp>
          <p:nvSpPr>
            <p:cNvPr id="11" name="Text 8"/>
            <p:cNvSpPr/>
            <p:nvPr/>
          </p:nvSpPr>
          <p:spPr>
            <a:xfrm>
              <a:off x="3703320" y="3218688"/>
              <a:ext cx="566928" cy="566928"/>
            </a:xfrm>
            <a:prstGeom prst="ellipse">
              <a:avLst/>
            </a:prstGeom>
            <a:solidFill>
              <a:srgbClr val="D9641F"/>
            </a:solidFill>
            <a:ln>
              <a:solidFill>
                <a:srgbClr val="D9641F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2</a:t>
              </a:r>
              <a:endParaRPr lang="en-US" sz="150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3566160" y="4041648"/>
              <a:ext cx="2240280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2900" b="1" dirty="0">
                  <a:solidFill>
                    <a:srgbClr val="D9641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300 h</a:t>
              </a:r>
              <a:endParaRPr lang="en-US" sz="2900" dirty="0"/>
            </a:p>
          </p:txBody>
        </p:sp>
        <p:sp>
          <p:nvSpPr>
            <p:cNvPr id="13" name="Text 10"/>
            <p:cNvSpPr/>
            <p:nvPr/>
          </p:nvSpPr>
          <p:spPr>
            <a:xfrm>
              <a:off x="3566160" y="4681728"/>
              <a:ext cx="224028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en empresa o institución</a:t>
              </a:r>
              <a:endParaRPr lang="en-US" sz="1600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6DBC28A-68AF-D807-FC05-D70489E44DDD}"/>
              </a:ext>
            </a:extLst>
          </p:cNvPr>
          <p:cNvGrpSpPr/>
          <p:nvPr/>
        </p:nvGrpSpPr>
        <p:grpSpPr>
          <a:xfrm>
            <a:off x="6309360" y="3218688"/>
            <a:ext cx="2240280" cy="1938528"/>
            <a:chOff x="6309360" y="3218688"/>
            <a:chExt cx="2240280" cy="1938528"/>
          </a:xfrm>
        </p:grpSpPr>
        <p:sp>
          <p:nvSpPr>
            <p:cNvPr id="14" name="Text 11"/>
            <p:cNvSpPr/>
            <p:nvPr/>
          </p:nvSpPr>
          <p:spPr>
            <a:xfrm>
              <a:off x="6446520" y="3218688"/>
              <a:ext cx="566928" cy="566928"/>
            </a:xfrm>
            <a:prstGeom prst="ellipse">
              <a:avLst/>
            </a:prstGeom>
            <a:solidFill>
              <a:srgbClr val="2E7D64"/>
            </a:solidFill>
            <a:ln>
              <a:solidFill>
                <a:srgbClr val="2E7D64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3</a:t>
              </a:r>
              <a:endParaRPr lang="en-US" sz="1500" dirty="0"/>
            </a:p>
          </p:txBody>
        </p:sp>
        <p:sp>
          <p:nvSpPr>
            <p:cNvPr id="15" name="Text 12"/>
            <p:cNvSpPr/>
            <p:nvPr/>
          </p:nvSpPr>
          <p:spPr>
            <a:xfrm>
              <a:off x="6309360" y="4041648"/>
              <a:ext cx="2240280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2900" b="1" dirty="0">
                  <a:solidFill>
                    <a:srgbClr val="2E7D64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3 meses</a:t>
              </a:r>
              <a:endParaRPr lang="en-US" sz="2900" dirty="0"/>
            </a:p>
          </p:txBody>
        </p:sp>
        <p:sp>
          <p:nvSpPr>
            <p:cNvPr id="16" name="Text 13"/>
            <p:cNvSpPr/>
            <p:nvPr/>
          </p:nvSpPr>
          <p:spPr>
            <a:xfrm>
              <a:off x="6309360" y="4681728"/>
              <a:ext cx="224028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aprox. de experiencia</a:t>
              </a:r>
              <a:endParaRPr lang="en-US" sz="1600" dirty="0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58AC43D-F598-B1E8-25FD-49495F4882D8}"/>
              </a:ext>
            </a:extLst>
          </p:cNvPr>
          <p:cNvGrpSpPr/>
          <p:nvPr/>
        </p:nvGrpSpPr>
        <p:grpSpPr>
          <a:xfrm>
            <a:off x="9052560" y="3218688"/>
            <a:ext cx="2240280" cy="1938528"/>
            <a:chOff x="9052560" y="3218688"/>
            <a:chExt cx="2240280" cy="1938528"/>
          </a:xfrm>
        </p:grpSpPr>
        <p:sp>
          <p:nvSpPr>
            <p:cNvPr id="17" name="Text 14"/>
            <p:cNvSpPr/>
            <p:nvPr/>
          </p:nvSpPr>
          <p:spPr>
            <a:xfrm>
              <a:off x="9189720" y="3218688"/>
              <a:ext cx="566928" cy="566928"/>
            </a:xfrm>
            <a:prstGeom prst="ellipse">
              <a:avLst/>
            </a:prstGeom>
            <a:solidFill>
              <a:srgbClr val="276C9B"/>
            </a:solidFill>
            <a:ln>
              <a:solidFill>
                <a:srgbClr val="276C9B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5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4</a:t>
              </a:r>
              <a:endParaRPr lang="en-US" sz="1500" dirty="0"/>
            </a:p>
          </p:txBody>
        </p:sp>
        <p:sp>
          <p:nvSpPr>
            <p:cNvPr id="18" name="Text 15"/>
            <p:cNvSpPr/>
            <p:nvPr/>
          </p:nvSpPr>
          <p:spPr>
            <a:xfrm>
              <a:off x="9052560" y="4041648"/>
              <a:ext cx="2240280" cy="5669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2900" b="1" dirty="0">
                  <a:solidFill>
                    <a:srgbClr val="276C9B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2 tutores</a:t>
              </a:r>
              <a:endParaRPr lang="en-US" sz="2900" dirty="0"/>
            </a:p>
          </p:txBody>
        </p:sp>
        <p:sp>
          <p:nvSpPr>
            <p:cNvPr id="19" name="Text 16"/>
            <p:cNvSpPr/>
            <p:nvPr/>
          </p:nvSpPr>
          <p:spPr>
            <a:xfrm>
              <a:off x="9052560" y="4681728"/>
              <a:ext cx="2240280" cy="47548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profesional + académico</a:t>
              </a:r>
              <a:endParaRPr lang="en-US" sz="1600" dirty="0"/>
            </a:p>
          </p:txBody>
        </p:sp>
      </p:grpSp>
      <p:sp>
        <p:nvSpPr>
          <p:cNvPr id="20" name="Text 17"/>
          <p:cNvSpPr/>
          <p:nvPr/>
        </p:nvSpPr>
        <p:spPr>
          <a:xfrm>
            <a:off x="135680" y="5550408"/>
            <a:ext cx="122733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Idea clave</a:t>
            </a:r>
            <a:endParaRPr lang="en-US" sz="2000" dirty="0"/>
          </a:p>
        </p:txBody>
      </p:sp>
      <p:sp>
        <p:nvSpPr>
          <p:cNvPr id="21" name="Text 18"/>
          <p:cNvSpPr/>
          <p:nvPr/>
        </p:nvSpPr>
        <p:spPr>
          <a:xfrm>
            <a:off x="1527049" y="5468112"/>
            <a:ext cx="10546582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No sustituyen al aprendizaje universitario: lo convierten en desempeño profesional supervisado.</a:t>
            </a:r>
            <a:endParaRPr lang="en-US" sz="2000" dirty="0"/>
          </a:p>
        </p:txBody>
      </p:sp>
      <p:sp>
        <p:nvSpPr>
          <p:cNvPr id="22" name="Shape 19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3" name="Text 20"/>
          <p:cNvSpPr/>
          <p:nvPr/>
        </p:nvSpPr>
        <p:spPr>
          <a:xfrm>
            <a:off x="594360" y="6510528"/>
            <a:ext cx="7132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slide_assets/office_ve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8006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166360" y="502920"/>
            <a:ext cx="448056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SEGÚN TU TITULACIÓN</a:t>
            </a:r>
            <a:endParaRPr lang="en-US" sz="900" dirty="0"/>
          </a:p>
        </p:txBody>
      </p:sp>
      <p:sp>
        <p:nvSpPr>
          <p:cNvPr id="4" name="Text 1"/>
          <p:cNvSpPr/>
          <p:nvPr/>
        </p:nvSpPr>
        <p:spPr>
          <a:xfrm>
            <a:off x="5166360" y="868680"/>
            <a:ext cx="612648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lnSpcReduction="10000"/>
          </a:bodyPr>
          <a:lstStyle/>
          <a:p>
            <a:pPr marL="0" indent="0">
              <a:buNone/>
            </a:pPr>
            <a:r>
              <a:rPr lang="en-US" sz="29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Qué puedes aprender</a:t>
            </a:r>
            <a:endParaRPr lang="en-US" sz="2900" dirty="0"/>
          </a:p>
          <a:p>
            <a:pPr marL="0" indent="0">
              <a:buNone/>
            </a:pPr>
            <a:r>
              <a:rPr lang="en-US" sz="29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 una práctica</a:t>
            </a:r>
            <a:endParaRPr lang="en-US" sz="2900" dirty="0"/>
          </a:p>
        </p:txBody>
      </p:sp>
      <p:sp>
        <p:nvSpPr>
          <p:cNvPr id="5" name="Text 2"/>
          <p:cNvSpPr/>
          <p:nvPr/>
        </p:nvSpPr>
        <p:spPr>
          <a:xfrm>
            <a:off x="5230367" y="2148839"/>
            <a:ext cx="2812801" cy="1482125"/>
          </a:xfrm>
          <a:prstGeom prst="roundRect">
            <a:avLst/>
          </a:prstGeom>
          <a:solidFill>
            <a:srgbClr val="FFFFFF"/>
          </a:solidFill>
          <a:ln w="13970">
            <a:solidFill>
              <a:srgbClr val="F28C28"/>
            </a:solidFill>
          </a:ln>
        </p:spPr>
        <p:txBody>
          <a:bodyPr wrap="square" lIns="2032" tIns="2286" rIns="2286" bIns="1778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Economía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Análisis económico · datos · sector público · consultoría · estudios de mercado</a:t>
            </a:r>
            <a:endParaRPr lang="en-US" dirty="0"/>
          </a:p>
        </p:txBody>
      </p:sp>
      <p:sp>
        <p:nvSpPr>
          <p:cNvPr id="6" name="Text 3"/>
          <p:cNvSpPr/>
          <p:nvPr/>
        </p:nvSpPr>
        <p:spPr>
          <a:xfrm>
            <a:off x="8275319" y="2148839"/>
            <a:ext cx="2812801" cy="1475907"/>
          </a:xfrm>
          <a:prstGeom prst="roundRect">
            <a:avLst/>
          </a:prstGeom>
          <a:solidFill>
            <a:srgbClr val="FFFFFF"/>
          </a:solidFill>
          <a:ln w="13970">
            <a:solidFill>
              <a:srgbClr val="9D102D"/>
            </a:solidFill>
          </a:ln>
        </p:spPr>
        <p:txBody>
          <a:bodyPr wrap="square" lIns="2032" tIns="2286" rIns="2286" bIns="1778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ADE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Finanzas · contabilidad · RR. HH. · operaciones · control de gestión</a:t>
            </a:r>
            <a:endParaRPr lang="en-US" dirty="0"/>
          </a:p>
        </p:txBody>
      </p:sp>
      <p:sp>
        <p:nvSpPr>
          <p:cNvPr id="7" name="Text 4"/>
          <p:cNvSpPr/>
          <p:nvPr/>
        </p:nvSpPr>
        <p:spPr>
          <a:xfrm>
            <a:off x="5230368" y="3886200"/>
            <a:ext cx="2697480" cy="1475906"/>
          </a:xfrm>
          <a:prstGeom prst="roundRect">
            <a:avLst/>
          </a:prstGeom>
          <a:solidFill>
            <a:srgbClr val="FFFFFF"/>
          </a:solidFill>
          <a:ln w="13970">
            <a:solidFill>
              <a:srgbClr val="F28C28"/>
            </a:solidFill>
          </a:ln>
        </p:spPr>
        <p:txBody>
          <a:bodyPr wrap="square" lIns="2032" tIns="2286" rIns="2286" bIns="1778" rtlCol="0" anchor="t"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Marketing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Investigación comercial · marketing digital · CRM · marca · ventas</a:t>
            </a:r>
            <a:endParaRPr lang="en-US" dirty="0"/>
          </a:p>
        </p:txBody>
      </p:sp>
      <p:sp>
        <p:nvSpPr>
          <p:cNvPr id="8" name="Text 5"/>
          <p:cNvSpPr/>
          <p:nvPr/>
        </p:nvSpPr>
        <p:spPr>
          <a:xfrm>
            <a:off x="8275320" y="3886199"/>
            <a:ext cx="2697480" cy="1475907"/>
          </a:xfrm>
          <a:prstGeom prst="roundRect">
            <a:avLst/>
          </a:prstGeom>
          <a:solidFill>
            <a:srgbClr val="FFFFFF"/>
          </a:solidFill>
          <a:ln w="13970">
            <a:solidFill>
              <a:srgbClr val="9D102D"/>
            </a:solidFill>
          </a:ln>
        </p:spPr>
        <p:txBody>
          <a:bodyPr wrap="square" lIns="2032" tIns="2286" rIns="2286" bIns="1778" rtlCol="0" anchor="t">
            <a:no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Dobles grados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Asesoría jurídico-económica · compliance · fiscalidad · administración pública</a:t>
            </a:r>
            <a:endParaRPr lang="en-US" dirty="0"/>
          </a:p>
        </p:txBody>
      </p:sp>
      <p:sp>
        <p:nvSpPr>
          <p:cNvPr id="9" name="Text 6"/>
          <p:cNvSpPr/>
          <p:nvPr/>
        </p:nvSpPr>
        <p:spPr>
          <a:xfrm>
            <a:off x="5230367" y="5687567"/>
            <a:ext cx="6523667" cy="520409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Ejemplos orientativos: la oferta concreta depende de empresas, instituciones y convocatorias disponibles</a:t>
            </a:r>
            <a:r>
              <a:rPr lang="en-US" sz="1050" i="1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050" dirty="0"/>
          </a:p>
        </p:txBody>
      </p:sp>
      <p:sp>
        <p:nvSpPr>
          <p:cNvPr id="10" name="Shape 7"/>
          <p:cNvSpPr/>
          <p:nvPr/>
        </p:nvSpPr>
        <p:spPr>
          <a:xfrm>
            <a:off x="5166360" y="6446520"/>
            <a:ext cx="557784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 8"/>
          <p:cNvSpPr/>
          <p:nvPr/>
        </p:nvSpPr>
        <p:spPr>
          <a:xfrm>
            <a:off x="5166360" y="6510528"/>
            <a:ext cx="557784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MODALIDADES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94360" y="713232"/>
            <a:ext cx="10332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Curriculares y extracurriculares: no son lo mismo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03504" y="1389888"/>
            <a:ext cx="9784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Las dos conectan con empresas, pero cumplen funciones y gestiones distintas</a:t>
            </a:r>
            <a:r>
              <a:rPr lang="en-US" sz="135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350" dirty="0"/>
          </a:p>
        </p:txBody>
      </p:sp>
      <p:pic>
        <p:nvPicPr>
          <p:cNvPr id="6" name="Image 0" descr="/mnt/data/ppt_extract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960120" y="2057400"/>
            <a:ext cx="4434840" cy="2788920"/>
          </a:xfrm>
          <a:prstGeom prst="roundRect">
            <a:avLst/>
          </a:prstGeom>
          <a:solidFill>
            <a:srgbClr val="FFF9F2"/>
          </a:solidFill>
          <a:ln w="19050">
            <a:solidFill>
              <a:srgbClr val="F28C28"/>
            </a:solidFill>
          </a:ln>
        </p:spPr>
        <p:txBody>
          <a:bodyPr wrap="square" lIns="3556" tIns="4445" rIns="4445" bIns="254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Prácticas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curriculares</a:t>
            </a:r>
            <a:endParaRPr lang="en-US" sz="2000" b="1" dirty="0"/>
          </a:p>
          <a:p>
            <a:pPr marL="0" indent="0">
              <a:buNone/>
            </a:pPr>
            <a:endParaRPr lang="en-US" sz="1420" dirty="0"/>
          </a:p>
          <a:p>
            <a:pPr marL="0" indent="0">
              <a:buNone/>
            </a:pPr>
            <a:r>
              <a:rPr lang="en-US" sz="2000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Asignatura optativa de 12 ECTS.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0000F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Gestionadas por la Facultad.</a:t>
            </a:r>
            <a:endParaRPr lang="en-US" sz="20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Se accede por matrícula y convocatorias/nominativas</a:t>
            </a:r>
            <a:r>
              <a:rPr lang="en-US" sz="1420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420" dirty="0"/>
          </a:p>
        </p:txBody>
      </p:sp>
      <p:sp>
        <p:nvSpPr>
          <p:cNvPr id="8" name="Text 5"/>
          <p:cNvSpPr/>
          <p:nvPr/>
        </p:nvSpPr>
        <p:spPr>
          <a:xfrm>
            <a:off x="6766560" y="2057400"/>
            <a:ext cx="4434840" cy="2788920"/>
          </a:xfrm>
          <a:prstGeom prst="roundRect">
            <a:avLst/>
          </a:prstGeom>
          <a:solidFill>
            <a:srgbClr val="F7FBFA"/>
          </a:solidFill>
          <a:ln w="19050">
            <a:solidFill>
              <a:srgbClr val="2E7D64"/>
            </a:solidFill>
          </a:ln>
        </p:spPr>
        <p:txBody>
          <a:bodyPr wrap="square" lIns="3556" tIns="4445" rIns="4445" bIns="254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Prácticas</a:t>
            </a:r>
            <a:endParaRPr lang="en-US" sz="2000" b="1" dirty="0"/>
          </a:p>
          <a:p>
            <a:pPr marL="0" indent="0">
              <a:buNone/>
            </a:pPr>
            <a:r>
              <a:rPr lang="en-US" sz="2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extracurriculares</a:t>
            </a:r>
            <a:endParaRPr lang="en-US" sz="2000" b="1" dirty="0"/>
          </a:p>
          <a:p>
            <a:pPr marL="0" indent="0">
              <a:buNone/>
            </a:pPr>
            <a:endParaRPr lang="en-US" sz="1420" dirty="0"/>
          </a:p>
          <a:p>
            <a:pPr marL="0" indent="0">
              <a:buNone/>
            </a:pPr>
            <a:r>
              <a:rPr lang="en-US" sz="2000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Experiencia adicional.</a:t>
            </a:r>
            <a:endParaRPr lang="en-US" sz="2000" dirty="0"/>
          </a:p>
          <a:p>
            <a:pPr marL="0" indent="0">
              <a:buNone/>
            </a:pPr>
            <a:r>
              <a:rPr lang="en-US" sz="2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Gestionadas por el Secretariado de Prácticas y Empleo.</a:t>
            </a:r>
            <a:endParaRPr lang="en-US" sz="2000" b="1" dirty="0"/>
          </a:p>
          <a:p>
            <a:pPr marL="0" indent="0">
              <a:buNone/>
            </a:pPr>
            <a:r>
              <a:rPr lang="en-US" sz="2000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Pueden servir para reconocimiento si cumplen requisitos.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1024128" y="5303520"/>
            <a:ext cx="100584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Las </a:t>
            </a:r>
            <a:r>
              <a:rPr lang="en-US" sz="2000" b="1" dirty="0" err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Prácticas</a:t>
            </a:r>
            <a:r>
              <a:rPr lang="en-US" sz="200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</a:t>
            </a:r>
            <a:r>
              <a:rPr lang="en-US" sz="2000" b="1" dirty="0" err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en</a:t>
            </a:r>
            <a:r>
              <a:rPr lang="en-US" sz="200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Empresas pueden ser </a:t>
            </a:r>
            <a:r>
              <a:rPr lang="en-US" sz="2000" b="1" dirty="0" err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remuneradas</a:t>
            </a:r>
            <a:r>
              <a:rPr lang="en-US" sz="200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 o no, </a:t>
            </a:r>
            <a:r>
              <a:rPr lang="en-US" sz="2000" b="1" dirty="0" err="1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presenciales</a:t>
            </a:r>
            <a:r>
              <a:rPr lang="en-US" sz="200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, semipresenciales, locales, nacionales o internacionales; en entidades públicas o privadas.</a:t>
            </a:r>
            <a:endParaRPr lang="en-US" sz="2000" dirty="0"/>
          </a:p>
        </p:txBody>
      </p:sp>
      <p:sp>
        <p:nvSpPr>
          <p:cNvPr id="10" name="Shape 7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1" name="Text 8"/>
          <p:cNvSpPr/>
          <p:nvPr/>
        </p:nvSpPr>
        <p:spPr>
          <a:xfrm>
            <a:off x="594360" y="6510528"/>
            <a:ext cx="7132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ACCESO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594360" y="713232"/>
            <a:ext cx="10332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Dos caminos para llegar a una práctica curricular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03504" y="1389888"/>
            <a:ext cx="9784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Elige el camino que encaje con tu situación: convocatoria o designación directa</a:t>
            </a:r>
            <a:r>
              <a:rPr lang="en-US" sz="135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350" dirty="0"/>
          </a:p>
        </p:txBody>
      </p:sp>
      <p:pic>
        <p:nvPicPr>
          <p:cNvPr id="6" name="Image 0" descr="/mnt/data/ppt_extract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grpSp>
        <p:nvGrpSpPr>
          <p:cNvPr id="16" name="Grupo 15">
            <a:extLst>
              <a:ext uri="{FF2B5EF4-FFF2-40B4-BE49-F238E27FC236}">
                <a16:creationId xmlns:a16="http://schemas.microsoft.com/office/drawing/2014/main" id="{93867696-8DD6-DA5D-D71E-2A77D79F9EB5}"/>
              </a:ext>
            </a:extLst>
          </p:cNvPr>
          <p:cNvGrpSpPr/>
          <p:nvPr/>
        </p:nvGrpSpPr>
        <p:grpSpPr>
          <a:xfrm>
            <a:off x="868680" y="2148840"/>
            <a:ext cx="4389120" cy="2130552"/>
            <a:chOff x="868680" y="2148840"/>
            <a:chExt cx="4389120" cy="2130552"/>
          </a:xfrm>
        </p:grpSpPr>
        <p:sp>
          <p:nvSpPr>
            <p:cNvPr id="7" name="Text 4"/>
            <p:cNvSpPr/>
            <p:nvPr/>
          </p:nvSpPr>
          <p:spPr>
            <a:xfrm>
              <a:off x="868680" y="2148840"/>
              <a:ext cx="1097280" cy="274320"/>
            </a:xfrm>
            <a:prstGeom prst="roundRect">
              <a:avLst/>
            </a:prstGeom>
            <a:solidFill>
              <a:srgbClr val="D9641F"/>
            </a:solidFill>
            <a:ln>
              <a:solidFill>
                <a:srgbClr val="D9641F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CAMINO 1</a:t>
              </a:r>
              <a:endParaRPr lang="en-US" sz="850" dirty="0"/>
            </a:p>
          </p:txBody>
        </p:sp>
        <p:sp>
          <p:nvSpPr>
            <p:cNvPr id="8" name="Text 5"/>
            <p:cNvSpPr/>
            <p:nvPr/>
          </p:nvSpPr>
          <p:spPr>
            <a:xfrm>
              <a:off x="868680" y="2528094"/>
              <a:ext cx="438912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Convocatorias en ÍCARO</a:t>
              </a:r>
              <a:endParaRPr lang="en-US" sz="20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868680" y="3182112"/>
              <a:ext cx="4114800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Te matriculas, te registras y solicitas ofertas cuando se abren convocatorias. La adjudicación es automática por preferencias y nota media ponderada.</a:t>
              </a:r>
              <a:endParaRPr lang="en-US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302E1F72-2624-0D70-9F3C-8D7EA7E5B5D6}"/>
              </a:ext>
            </a:extLst>
          </p:cNvPr>
          <p:cNvGrpSpPr/>
          <p:nvPr/>
        </p:nvGrpSpPr>
        <p:grpSpPr>
          <a:xfrm>
            <a:off x="6080760" y="2148840"/>
            <a:ext cx="4160520" cy="2130552"/>
            <a:chOff x="6080760" y="2148840"/>
            <a:chExt cx="4160520" cy="2130552"/>
          </a:xfrm>
        </p:grpSpPr>
        <p:sp>
          <p:nvSpPr>
            <p:cNvPr id="10" name="Text 7"/>
            <p:cNvSpPr/>
            <p:nvPr/>
          </p:nvSpPr>
          <p:spPr>
            <a:xfrm>
              <a:off x="6080760" y="2148840"/>
              <a:ext cx="1097280" cy="274320"/>
            </a:xfrm>
            <a:prstGeom prst="roundRect">
              <a:avLst/>
            </a:prstGeom>
            <a:solidFill>
              <a:srgbClr val="9D102D"/>
            </a:solidFill>
            <a:ln>
              <a:solidFill>
                <a:srgbClr val="9D102D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85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CAMINO 2</a:t>
              </a:r>
              <a:endParaRPr lang="en-US" sz="850" dirty="0"/>
            </a:p>
          </p:txBody>
        </p:sp>
        <p:sp>
          <p:nvSpPr>
            <p:cNvPr id="11" name="Text 8"/>
            <p:cNvSpPr/>
            <p:nvPr/>
          </p:nvSpPr>
          <p:spPr>
            <a:xfrm>
              <a:off x="6080760" y="2578608"/>
              <a:ext cx="402336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Práctica nominativa</a:t>
              </a:r>
              <a:endParaRPr lang="en-US" sz="200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6080760" y="3182112"/>
              <a:ext cx="4160520" cy="10972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Si promueves un convenio nuevo o actualizado, la primera oferta puede ir dirigida a ti. Es la vía para activar empresas que tú mismo/a has contactado.</a:t>
              </a:r>
              <a:endParaRPr lang="en-US" dirty="0"/>
            </a:p>
          </p:txBody>
        </p:sp>
      </p:grpSp>
      <p:sp>
        <p:nvSpPr>
          <p:cNvPr id="13" name="Text 10"/>
          <p:cNvSpPr/>
          <p:nvPr/>
        </p:nvSpPr>
        <p:spPr>
          <a:xfrm>
            <a:off x="1234440" y="5321808"/>
            <a:ext cx="9829800" cy="43891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Ambas vías requieren matrícula en la asignatura, NUSS y documentación correcta.</a:t>
            </a:r>
            <a:endParaRPr lang="en-US" sz="2000" b="1" dirty="0"/>
          </a:p>
        </p:txBody>
      </p:sp>
      <p:sp>
        <p:nvSpPr>
          <p:cNvPr id="14" name="Shape 11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15" name="Text 12"/>
          <p:cNvSpPr/>
          <p:nvPr/>
        </p:nvSpPr>
        <p:spPr>
          <a:xfrm>
            <a:off x="594360" y="6510528"/>
            <a:ext cx="7132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HOJA DE RUTA</a:t>
            </a:r>
            <a:endParaRPr lang="en-US" sz="2000" dirty="0"/>
          </a:p>
        </p:txBody>
      </p:sp>
      <p:sp>
        <p:nvSpPr>
          <p:cNvPr id="3" name="Text 1"/>
          <p:cNvSpPr/>
          <p:nvPr/>
        </p:nvSpPr>
        <p:spPr>
          <a:xfrm>
            <a:off x="594360" y="713232"/>
            <a:ext cx="10332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De “me interesa” a “empiezo las prácticas”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03504" y="1389888"/>
            <a:ext cx="9784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Una secuencia sencilla para no perderse antes de la matrícula</a:t>
            </a:r>
            <a:r>
              <a:rPr lang="en-US" sz="135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350" dirty="0"/>
          </a:p>
        </p:txBody>
      </p:sp>
      <p:pic>
        <p:nvPicPr>
          <p:cNvPr id="6" name="Image 0" descr="/mnt/data/ppt_extract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024128" y="3703320"/>
            <a:ext cx="10149840" cy="0"/>
          </a:xfrm>
          <a:prstGeom prst="line">
            <a:avLst/>
          </a:prstGeom>
          <a:noFill/>
          <a:ln w="2540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DFF7F04B-2A99-A7C0-F3C3-3909A1DD3BFB}"/>
              </a:ext>
            </a:extLst>
          </p:cNvPr>
          <p:cNvGrpSpPr/>
          <p:nvPr/>
        </p:nvGrpSpPr>
        <p:grpSpPr>
          <a:xfrm>
            <a:off x="640080" y="3273552"/>
            <a:ext cx="1755648" cy="2157984"/>
            <a:chOff x="640080" y="3273552"/>
            <a:chExt cx="1755648" cy="2157984"/>
          </a:xfrm>
        </p:grpSpPr>
        <p:sp>
          <p:nvSpPr>
            <p:cNvPr id="8" name="Text 5"/>
            <p:cNvSpPr/>
            <p:nvPr/>
          </p:nvSpPr>
          <p:spPr>
            <a:xfrm>
              <a:off x="960120" y="3273552"/>
              <a:ext cx="859536" cy="859536"/>
            </a:xfrm>
            <a:prstGeom prst="ellipse">
              <a:avLst/>
            </a:prstGeom>
            <a:solidFill>
              <a:srgbClr val="F28C28"/>
            </a:solidFill>
            <a:ln>
              <a:solidFill>
                <a:srgbClr val="F28C28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3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1</a:t>
              </a:r>
              <a:endParaRPr lang="en-US" sz="23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685800" y="4343400"/>
              <a:ext cx="1645920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Comprueba requisitos</a:t>
              </a:r>
              <a:endParaRPr lang="en-US" sz="160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640080" y="4791456"/>
              <a:ext cx="1755648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70% de créditos y formación básica superada.</a:t>
              </a:r>
              <a:endParaRPr lang="en-US" sz="1400" dirty="0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A7E0643D-CB4A-2F8D-859E-F4294F2AEBC5}"/>
              </a:ext>
            </a:extLst>
          </p:cNvPr>
          <p:cNvGrpSpPr/>
          <p:nvPr/>
        </p:nvGrpSpPr>
        <p:grpSpPr>
          <a:xfrm>
            <a:off x="2889504" y="3273552"/>
            <a:ext cx="1755648" cy="2157984"/>
            <a:chOff x="2889504" y="3273552"/>
            <a:chExt cx="1755648" cy="2157984"/>
          </a:xfrm>
        </p:grpSpPr>
        <p:sp>
          <p:nvSpPr>
            <p:cNvPr id="11" name="Text 8"/>
            <p:cNvSpPr/>
            <p:nvPr/>
          </p:nvSpPr>
          <p:spPr>
            <a:xfrm>
              <a:off x="3209544" y="3273552"/>
              <a:ext cx="859536" cy="859536"/>
            </a:xfrm>
            <a:prstGeom prst="ellipse">
              <a:avLst/>
            </a:prstGeom>
            <a:solidFill>
              <a:srgbClr val="9D102D"/>
            </a:solidFill>
            <a:ln>
              <a:solidFill>
                <a:srgbClr val="9D102D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3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2</a:t>
              </a:r>
              <a:endParaRPr lang="en-US" sz="230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2935224" y="4343400"/>
              <a:ext cx="1645920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Prepara identidad digital</a:t>
              </a:r>
              <a:endParaRPr lang="en-US" sz="1600" dirty="0"/>
            </a:p>
          </p:txBody>
        </p:sp>
        <p:sp>
          <p:nvSpPr>
            <p:cNvPr id="13" name="Text 10"/>
            <p:cNvSpPr/>
            <p:nvPr/>
          </p:nvSpPr>
          <p:spPr>
            <a:xfrm>
              <a:off x="2889504" y="4791456"/>
              <a:ext cx="1755648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NUSS + certificado digital FNMT.</a:t>
              </a:r>
            </a:p>
            <a:p>
              <a:pPr marL="0" indent="0" algn="ctr">
                <a:buNone/>
              </a:pPr>
              <a:endParaRPr lang="en-US" sz="1600" dirty="0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C181952C-D9C2-5AB9-3A49-B353EB7610A9}"/>
              </a:ext>
            </a:extLst>
          </p:cNvPr>
          <p:cNvGrpSpPr/>
          <p:nvPr/>
        </p:nvGrpSpPr>
        <p:grpSpPr>
          <a:xfrm>
            <a:off x="5138928" y="3273552"/>
            <a:ext cx="1755648" cy="2157984"/>
            <a:chOff x="5138928" y="3273552"/>
            <a:chExt cx="1755648" cy="2157984"/>
          </a:xfrm>
        </p:grpSpPr>
        <p:sp>
          <p:nvSpPr>
            <p:cNvPr id="14" name="Text 11"/>
            <p:cNvSpPr/>
            <p:nvPr/>
          </p:nvSpPr>
          <p:spPr>
            <a:xfrm>
              <a:off x="5458968" y="3273552"/>
              <a:ext cx="859536" cy="859536"/>
            </a:xfrm>
            <a:prstGeom prst="ellipse">
              <a:avLst/>
            </a:prstGeom>
            <a:solidFill>
              <a:srgbClr val="2E7D64"/>
            </a:solidFill>
            <a:ln>
              <a:solidFill>
                <a:srgbClr val="2E7D64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3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3</a:t>
              </a:r>
              <a:endParaRPr lang="en-US" sz="2300" dirty="0"/>
            </a:p>
          </p:txBody>
        </p:sp>
        <p:sp>
          <p:nvSpPr>
            <p:cNvPr id="15" name="Text 12"/>
            <p:cNvSpPr/>
            <p:nvPr/>
          </p:nvSpPr>
          <p:spPr>
            <a:xfrm>
              <a:off x="5184648" y="4343400"/>
              <a:ext cx="1645920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Matrícula y cupo</a:t>
              </a:r>
              <a:endParaRPr lang="en-US" sz="1600" dirty="0"/>
            </a:p>
          </p:txBody>
        </p:sp>
        <p:sp>
          <p:nvSpPr>
            <p:cNvPr id="16" name="Text 13"/>
            <p:cNvSpPr/>
            <p:nvPr/>
          </p:nvSpPr>
          <p:spPr>
            <a:xfrm>
              <a:off x="5138928" y="4791456"/>
              <a:ext cx="1755648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Fechas oficiales y plazas por titulación.</a:t>
              </a:r>
              <a:endParaRPr lang="en-US" sz="1400" dirty="0"/>
            </a:p>
          </p:txBody>
        </p:sp>
      </p:grpSp>
      <p:grpSp>
        <p:nvGrpSpPr>
          <p:cNvPr id="30" name="Grupo 29">
            <a:extLst>
              <a:ext uri="{FF2B5EF4-FFF2-40B4-BE49-F238E27FC236}">
                <a16:creationId xmlns:a16="http://schemas.microsoft.com/office/drawing/2014/main" id="{190FA5B8-312C-12AE-EEFA-140387A79B98}"/>
              </a:ext>
            </a:extLst>
          </p:cNvPr>
          <p:cNvGrpSpPr/>
          <p:nvPr/>
        </p:nvGrpSpPr>
        <p:grpSpPr>
          <a:xfrm>
            <a:off x="7388352" y="3273552"/>
            <a:ext cx="1868424" cy="2185416"/>
            <a:chOff x="7388352" y="3273552"/>
            <a:chExt cx="1755648" cy="2157984"/>
          </a:xfrm>
        </p:grpSpPr>
        <p:sp>
          <p:nvSpPr>
            <p:cNvPr id="17" name="Text 14"/>
            <p:cNvSpPr/>
            <p:nvPr/>
          </p:nvSpPr>
          <p:spPr>
            <a:xfrm>
              <a:off x="7708392" y="3273552"/>
              <a:ext cx="859536" cy="859536"/>
            </a:xfrm>
            <a:prstGeom prst="ellipse">
              <a:avLst/>
            </a:prstGeom>
            <a:solidFill>
              <a:srgbClr val="276C9B"/>
            </a:solidFill>
            <a:ln>
              <a:solidFill>
                <a:srgbClr val="276C9B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3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4</a:t>
              </a:r>
              <a:endParaRPr lang="en-US" sz="2300" dirty="0"/>
            </a:p>
          </p:txBody>
        </p:sp>
        <p:sp>
          <p:nvSpPr>
            <p:cNvPr id="18" name="Text 15"/>
            <p:cNvSpPr/>
            <p:nvPr/>
          </p:nvSpPr>
          <p:spPr>
            <a:xfrm>
              <a:off x="7388352" y="4255174"/>
              <a:ext cx="1645920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Activa ÍCARO</a:t>
              </a:r>
              <a:endParaRPr lang="en-US" sz="1600" dirty="0"/>
            </a:p>
          </p:txBody>
        </p:sp>
        <p:sp>
          <p:nvSpPr>
            <p:cNvPr id="19" name="Text 16"/>
            <p:cNvSpPr/>
            <p:nvPr/>
          </p:nvSpPr>
          <p:spPr>
            <a:xfrm>
              <a:off x="7388352" y="4791456"/>
              <a:ext cx="1755648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buNone/>
              </a:pPr>
              <a:r>
                <a:rPr lang="en-US" sz="16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Alta en programa de prácticas </a:t>
              </a:r>
              <a:r>
                <a:rPr lang="en-US" sz="1600" dirty="0" err="1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curriculares</a:t>
              </a:r>
              <a:r>
                <a:rPr lang="en-US" sz="16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.</a:t>
              </a:r>
            </a:p>
            <a:p>
              <a:pPr algn="ctr"/>
              <a:r>
                <a:rPr lang="es-ES" sz="1600" dirty="0">
                  <a:hlinkClick r:id="rId4"/>
                </a:rPr>
                <a:t>https://icaro.ual.es/</a:t>
              </a:r>
              <a:endParaRPr lang="en-US" sz="1600" dirty="0"/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537599CB-521B-E023-351C-B7060185F432}"/>
              </a:ext>
            </a:extLst>
          </p:cNvPr>
          <p:cNvGrpSpPr/>
          <p:nvPr/>
        </p:nvGrpSpPr>
        <p:grpSpPr>
          <a:xfrm>
            <a:off x="9637776" y="3273552"/>
            <a:ext cx="1755648" cy="2157984"/>
            <a:chOff x="9637776" y="3273552"/>
            <a:chExt cx="1755648" cy="2157984"/>
          </a:xfrm>
        </p:grpSpPr>
        <p:sp>
          <p:nvSpPr>
            <p:cNvPr id="20" name="Text 17"/>
            <p:cNvSpPr/>
            <p:nvPr/>
          </p:nvSpPr>
          <p:spPr>
            <a:xfrm>
              <a:off x="9957816" y="3273552"/>
              <a:ext cx="859536" cy="859536"/>
            </a:xfrm>
            <a:prstGeom prst="ellipse">
              <a:avLst/>
            </a:prstGeom>
            <a:solidFill>
              <a:srgbClr val="D9641F"/>
            </a:solidFill>
            <a:ln>
              <a:solidFill>
                <a:srgbClr val="D9641F">
                  <a:alpha val="0"/>
                </a:srgbClr>
              </a:solidFill>
            </a:ln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23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5</a:t>
              </a:r>
              <a:endParaRPr lang="en-US" sz="2300" dirty="0"/>
            </a:p>
          </p:txBody>
        </p:sp>
        <p:sp>
          <p:nvSpPr>
            <p:cNvPr id="21" name="Text 18"/>
            <p:cNvSpPr/>
            <p:nvPr/>
          </p:nvSpPr>
          <p:spPr>
            <a:xfrm>
              <a:off x="9683496" y="4343400"/>
              <a:ext cx="1645920" cy="38404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 algn="ctr">
                <a:buNone/>
              </a:pPr>
              <a:r>
                <a:rPr lang="en-US" sz="16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Elige con estrategia</a:t>
              </a:r>
              <a:endParaRPr lang="en-US" sz="1600" dirty="0"/>
            </a:p>
          </p:txBody>
        </p:sp>
        <p:sp>
          <p:nvSpPr>
            <p:cNvPr id="22" name="Text 19"/>
            <p:cNvSpPr/>
            <p:nvPr/>
          </p:nvSpPr>
          <p:spPr>
            <a:xfrm>
              <a:off x="9637776" y="4791456"/>
              <a:ext cx="1755648" cy="64008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140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Ofertas, preferencias y disponibilidad real.</a:t>
              </a:r>
              <a:endParaRPr lang="en-US" sz="1400" dirty="0"/>
            </a:p>
          </p:txBody>
        </p:sp>
      </p:grpSp>
      <p:sp>
        <p:nvSpPr>
          <p:cNvPr id="23" name="Text 20"/>
          <p:cNvSpPr/>
          <p:nvPr/>
        </p:nvSpPr>
        <p:spPr>
          <a:xfrm>
            <a:off x="0" y="5779008"/>
            <a:ext cx="122689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gestión empieza antes de la primera convocatoria: cuanto antes tengas NUSS, certificado y disponibilidad clara, mejor.</a:t>
            </a:r>
            <a:endParaRPr lang="en-US" dirty="0"/>
          </a:p>
        </p:txBody>
      </p:sp>
      <p:sp>
        <p:nvSpPr>
          <p:cNvPr id="24" name="Shape 21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5" name="Text 22"/>
          <p:cNvSpPr/>
          <p:nvPr/>
        </p:nvSpPr>
        <p:spPr>
          <a:xfrm>
            <a:off x="594360" y="6510528"/>
            <a:ext cx="7132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7</a:t>
            </a:fld>
            <a:endParaRPr lang="en-US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39F343B2-6A38-5076-1803-13AFD4B3E8AB}"/>
              </a:ext>
            </a:extLst>
          </p:cNvPr>
          <p:cNvSpPr txBox="1"/>
          <p:nvPr/>
        </p:nvSpPr>
        <p:spPr>
          <a:xfrm>
            <a:off x="348449" y="6122908"/>
            <a:ext cx="6343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1800" u="sng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Servicios y trámites online de la Tesorería</a:t>
            </a:r>
            <a:endParaRPr lang="es-ES" dirty="0">
              <a:solidFill>
                <a:srgbClr val="0000FF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505650AE-E88B-10E4-7AE9-8EE5D5DDF796}"/>
              </a:ext>
            </a:extLst>
          </p:cNvPr>
          <p:cNvSpPr txBox="1"/>
          <p:nvPr/>
        </p:nvSpPr>
        <p:spPr>
          <a:xfrm>
            <a:off x="6624962" y="6117336"/>
            <a:ext cx="63430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altLang="es-ES" sz="1800" u="sng" dirty="0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Solicitar el Número de la Seguridad Socia</a:t>
            </a:r>
            <a:r>
              <a:rPr lang="es-ES" altLang="es-ES" sz="1800" u="sng" dirty="0">
                <a:solidFill>
                  <a:srgbClr val="0000FF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endParaRPr lang="es-ES" dirty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3" grpId="0" animBg="1"/>
      <p:bldP spid="33" grpId="0"/>
      <p:bldP spid="3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9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CONVOCATORIAS</a:t>
            </a:r>
            <a:endParaRPr lang="en-US" dirty="0"/>
          </a:p>
        </p:txBody>
      </p:sp>
      <p:sp>
        <p:nvSpPr>
          <p:cNvPr id="3" name="Text 1"/>
          <p:cNvSpPr/>
          <p:nvPr/>
        </p:nvSpPr>
        <p:spPr>
          <a:xfrm>
            <a:off x="594360" y="713232"/>
            <a:ext cx="10332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Cómo aumentar tus opciones en ÍCARO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03504" y="1389888"/>
            <a:ext cx="9784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adjudicación es objetiva, pero tu estrategia de solicitud importa</a:t>
            </a:r>
            <a:r>
              <a:rPr lang="en-US" sz="135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350" dirty="0"/>
          </a:p>
        </p:txBody>
      </p:sp>
      <p:pic>
        <p:nvPicPr>
          <p:cNvPr id="6" name="Image 0" descr="/mnt/data/ppt_extract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grpSp>
        <p:nvGrpSpPr>
          <p:cNvPr id="24" name="Grupo 23">
            <a:extLst>
              <a:ext uri="{FF2B5EF4-FFF2-40B4-BE49-F238E27FC236}">
                <a16:creationId xmlns:a16="http://schemas.microsoft.com/office/drawing/2014/main" id="{85C3A332-E774-3E95-5815-F51DC6F98ECD}"/>
              </a:ext>
            </a:extLst>
          </p:cNvPr>
          <p:cNvGrpSpPr/>
          <p:nvPr/>
        </p:nvGrpSpPr>
        <p:grpSpPr>
          <a:xfrm>
            <a:off x="777240" y="2130552"/>
            <a:ext cx="5394960" cy="722376"/>
            <a:chOff x="777240" y="2130552"/>
            <a:chExt cx="5394960" cy="722376"/>
          </a:xfrm>
        </p:grpSpPr>
        <p:sp>
          <p:nvSpPr>
            <p:cNvPr id="7" name="Text 4"/>
            <p:cNvSpPr/>
            <p:nvPr/>
          </p:nvSpPr>
          <p:spPr>
            <a:xfrm>
              <a:off x="777240" y="2148840"/>
              <a:ext cx="594360" cy="594360"/>
            </a:xfrm>
            <a:prstGeom prst="ellipse">
              <a:avLst/>
            </a:prstGeom>
            <a:solidFill>
              <a:srgbClr val="F28C28"/>
            </a:solidFill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1</a:t>
              </a:r>
              <a:endParaRPr lang="en-US" sz="1800" dirty="0"/>
            </a:p>
          </p:txBody>
        </p:sp>
        <p:sp>
          <p:nvSpPr>
            <p:cNvPr id="8" name="Text 5"/>
            <p:cNvSpPr/>
            <p:nvPr/>
          </p:nvSpPr>
          <p:spPr>
            <a:xfrm>
              <a:off x="1554480" y="2130552"/>
              <a:ext cx="356616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Elige varias ofertas</a:t>
              </a:r>
              <a:endParaRPr lang="en-US" sz="2000" dirty="0"/>
            </a:p>
          </p:txBody>
        </p:sp>
        <p:sp>
          <p:nvSpPr>
            <p:cNvPr id="9" name="Text 6"/>
            <p:cNvSpPr/>
            <p:nvPr/>
          </p:nvSpPr>
          <p:spPr>
            <a:xfrm>
              <a:off x="1554480" y="2532888"/>
              <a:ext cx="461772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25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Cuantas más encajen contigo, más opciones reales.</a:t>
              </a:r>
              <a:endParaRPr lang="en-US" sz="1250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9596247A-4376-6CF1-CE1D-68095A46345D}"/>
              </a:ext>
            </a:extLst>
          </p:cNvPr>
          <p:cNvGrpSpPr/>
          <p:nvPr/>
        </p:nvGrpSpPr>
        <p:grpSpPr>
          <a:xfrm>
            <a:off x="777240" y="3300984"/>
            <a:ext cx="5394960" cy="722376"/>
            <a:chOff x="777240" y="3300984"/>
            <a:chExt cx="5394960" cy="722376"/>
          </a:xfrm>
        </p:grpSpPr>
        <p:sp>
          <p:nvSpPr>
            <p:cNvPr id="10" name="Text 7"/>
            <p:cNvSpPr/>
            <p:nvPr/>
          </p:nvSpPr>
          <p:spPr>
            <a:xfrm>
              <a:off x="777240" y="3319272"/>
              <a:ext cx="594360" cy="594360"/>
            </a:xfrm>
            <a:prstGeom prst="ellipse">
              <a:avLst/>
            </a:prstGeom>
            <a:solidFill>
              <a:srgbClr val="9D102D"/>
            </a:solidFill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2</a:t>
              </a:r>
              <a:endParaRPr lang="en-US" sz="1800" dirty="0"/>
            </a:p>
          </p:txBody>
        </p:sp>
        <p:sp>
          <p:nvSpPr>
            <p:cNvPr id="11" name="Text 8"/>
            <p:cNvSpPr/>
            <p:nvPr/>
          </p:nvSpPr>
          <p:spPr>
            <a:xfrm>
              <a:off x="1554480" y="3300984"/>
              <a:ext cx="356616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Ordénalas bien</a:t>
              </a:r>
              <a:endParaRPr lang="en-US" sz="2000" dirty="0"/>
            </a:p>
          </p:txBody>
        </p:sp>
        <p:sp>
          <p:nvSpPr>
            <p:cNvPr id="12" name="Text 9"/>
            <p:cNvSpPr/>
            <p:nvPr/>
          </p:nvSpPr>
          <p:spPr>
            <a:xfrm>
              <a:off x="1554480" y="3703320"/>
              <a:ext cx="461772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25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Pon primero las que de verdad podrías aceptar.</a:t>
              </a:r>
              <a:endParaRPr lang="en-US" sz="1250" dirty="0"/>
            </a:p>
          </p:txBody>
        </p:sp>
      </p:grpSp>
      <p:grpSp>
        <p:nvGrpSpPr>
          <p:cNvPr id="27" name="Grupo 26">
            <a:extLst>
              <a:ext uri="{FF2B5EF4-FFF2-40B4-BE49-F238E27FC236}">
                <a16:creationId xmlns:a16="http://schemas.microsoft.com/office/drawing/2014/main" id="{CCBFB344-88B7-5A65-C61F-369EC3A86C4A}"/>
              </a:ext>
            </a:extLst>
          </p:cNvPr>
          <p:cNvGrpSpPr/>
          <p:nvPr/>
        </p:nvGrpSpPr>
        <p:grpSpPr>
          <a:xfrm>
            <a:off x="777240" y="4471416"/>
            <a:ext cx="5394960" cy="722376"/>
            <a:chOff x="777240" y="4471416"/>
            <a:chExt cx="5394960" cy="722376"/>
          </a:xfrm>
        </p:grpSpPr>
        <p:sp>
          <p:nvSpPr>
            <p:cNvPr id="13" name="Text 10"/>
            <p:cNvSpPr/>
            <p:nvPr/>
          </p:nvSpPr>
          <p:spPr>
            <a:xfrm>
              <a:off x="777240" y="4489704"/>
              <a:ext cx="594360" cy="594360"/>
            </a:xfrm>
            <a:prstGeom prst="ellipse">
              <a:avLst/>
            </a:prstGeom>
            <a:solidFill>
              <a:srgbClr val="2E7D64"/>
            </a:solidFill>
            <a:ln/>
          </p:spPr>
          <p:txBody>
            <a:bodyPr wrap="square" lIns="0" tIns="0" rIns="0" bIns="0" rtlCol="0" anchor="ctr"/>
            <a:lstStyle/>
            <a:p>
              <a:pPr marL="0" indent="0" algn="ctr">
                <a:buNone/>
              </a:pPr>
              <a:r>
                <a:rPr lang="en-US" sz="1800" b="1" dirty="0">
                  <a:solidFill>
                    <a:srgbClr val="FFFFF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3</a:t>
              </a:r>
              <a:endParaRPr lang="en-US" sz="1800" dirty="0"/>
            </a:p>
          </p:txBody>
        </p:sp>
        <p:sp>
          <p:nvSpPr>
            <p:cNvPr id="14" name="Text 11"/>
            <p:cNvSpPr/>
            <p:nvPr/>
          </p:nvSpPr>
          <p:spPr>
            <a:xfrm>
              <a:off x="1554480" y="4471416"/>
              <a:ext cx="3566160" cy="29260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Cuida la disponibilidad</a:t>
              </a:r>
              <a:endParaRPr lang="en-US" sz="2000" dirty="0"/>
            </a:p>
          </p:txBody>
        </p:sp>
        <p:sp>
          <p:nvSpPr>
            <p:cNvPr id="15" name="Text 12"/>
            <p:cNvSpPr/>
            <p:nvPr/>
          </p:nvSpPr>
          <p:spPr>
            <a:xfrm>
              <a:off x="1554480" y="4873752"/>
              <a:ext cx="4617720" cy="32004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>
                <a:buNone/>
              </a:pPr>
              <a:r>
                <a:rPr lang="en-US" sz="1250" dirty="0">
                  <a:solidFill>
                    <a:srgbClr val="5B6670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No solicites horarios o periodos incompatibles.</a:t>
              </a:r>
              <a:endParaRPr lang="en-US" sz="1250" dirty="0"/>
            </a:p>
          </p:txBody>
        </p:sp>
      </p:grpSp>
      <p:sp>
        <p:nvSpPr>
          <p:cNvPr id="16" name="Text 13"/>
          <p:cNvSpPr/>
          <p:nvPr/>
        </p:nvSpPr>
        <p:spPr>
          <a:xfrm>
            <a:off x="6995160" y="2011680"/>
            <a:ext cx="40690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Cupo 2026–27: pendiente de publicar</a:t>
            </a:r>
            <a:endParaRPr lang="en-US" sz="2000" dirty="0"/>
          </a:p>
        </p:txBody>
      </p:sp>
      <p:sp>
        <p:nvSpPr>
          <p:cNvPr id="17" name="Text 14"/>
          <p:cNvSpPr/>
          <p:nvPr/>
        </p:nvSpPr>
        <p:spPr>
          <a:xfrm>
            <a:off x="7360920" y="2560320"/>
            <a:ext cx="3291840" cy="22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600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Referencia 2025–26</a:t>
            </a:r>
            <a:endParaRPr lang="en-US" sz="1600" dirty="0"/>
          </a:p>
        </p:txBody>
      </p:sp>
      <p:sp>
        <p:nvSpPr>
          <p:cNvPr id="18" name="Text 15"/>
          <p:cNvSpPr/>
          <p:nvPr/>
        </p:nvSpPr>
        <p:spPr>
          <a:xfrm>
            <a:off x="7543800" y="2782536"/>
            <a:ext cx="2788920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4600" b="1" dirty="0">
                <a:solidFill>
                  <a:srgbClr val="F28C28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210</a:t>
            </a:r>
            <a:endParaRPr lang="en-US" sz="4600" dirty="0"/>
          </a:p>
        </p:txBody>
      </p:sp>
      <p:sp>
        <p:nvSpPr>
          <p:cNvPr id="19" name="Text 16"/>
          <p:cNvSpPr/>
          <p:nvPr/>
        </p:nvSpPr>
        <p:spPr>
          <a:xfrm>
            <a:off x="7178040" y="3547872"/>
            <a:ext cx="352044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plazas ofertadas en matrícula ordinaria</a:t>
            </a:r>
            <a:endParaRPr lang="en-US" dirty="0"/>
          </a:p>
        </p:txBody>
      </p:sp>
      <p:sp>
        <p:nvSpPr>
          <p:cNvPr id="20" name="Text 17"/>
          <p:cNvSpPr/>
          <p:nvPr/>
        </p:nvSpPr>
        <p:spPr>
          <a:xfrm>
            <a:off x="5914874" y="4886603"/>
            <a:ext cx="6183932" cy="65836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FF000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*MATRICULACIÓN EXTRAORDINARIA CONDICIONADA FUERA DE CUPO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1" name="Text 18"/>
          <p:cNvSpPr/>
          <p:nvPr/>
        </p:nvSpPr>
        <p:spPr>
          <a:xfrm>
            <a:off x="960120" y="5715000"/>
            <a:ext cx="1028700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2000" b="1" dirty="0">
                <a:solidFill>
                  <a:srgbClr val="9D102D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aplicación asigna por concurrencia competitiva: preferencias + nota media</a:t>
            </a:r>
            <a:endParaRPr lang="en-US" sz="2000" dirty="0"/>
          </a:p>
        </p:txBody>
      </p:sp>
      <p:sp>
        <p:nvSpPr>
          <p:cNvPr id="22" name="Shape 19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3" name="Text 20"/>
          <p:cNvSpPr/>
          <p:nvPr/>
        </p:nvSpPr>
        <p:spPr>
          <a:xfrm>
            <a:off x="594360" y="6510528"/>
            <a:ext cx="7132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8</a:t>
            </a:fld>
            <a:endParaRPr lang="en-US"/>
          </a:p>
        </p:txBody>
      </p:sp>
      <p:sp>
        <p:nvSpPr>
          <p:cNvPr id="29" name="Text 17">
            <a:extLst>
              <a:ext uri="{FF2B5EF4-FFF2-40B4-BE49-F238E27FC236}">
                <a16:creationId xmlns:a16="http://schemas.microsoft.com/office/drawing/2014/main" id="{4C2B692B-2215-57A6-874D-C05A9A9F0F63}"/>
              </a:ext>
            </a:extLst>
          </p:cNvPr>
          <p:cNvSpPr/>
          <p:nvPr/>
        </p:nvSpPr>
        <p:spPr>
          <a:xfrm>
            <a:off x="6797040" y="4142232"/>
            <a:ext cx="4617720" cy="658368"/>
          </a:xfrm>
          <a:prstGeom prst="rect">
            <a:avLst/>
          </a:prstGeom>
          <a:noFill/>
          <a:ln/>
        </p:spPr>
        <p:txBody>
          <a:bodyPr wrap="square" lIns="635" tIns="635" rIns="635" bIns="635" rtlCol="0" anchor="ctr"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ADE 100 · Marketing 50 · Economía 30 · Doble ADE-Derecho 20 · Doble Economía-Derecho 10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94360" y="365760"/>
            <a:ext cx="804672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D9641F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PLANIFICACIÓN</a:t>
            </a:r>
            <a:endParaRPr lang="en-US" sz="1600" dirty="0"/>
          </a:p>
        </p:txBody>
      </p:sp>
      <p:sp>
        <p:nvSpPr>
          <p:cNvPr id="3" name="Text 1"/>
          <p:cNvSpPr/>
          <p:nvPr/>
        </p:nvSpPr>
        <p:spPr>
          <a:xfrm>
            <a:off x="594360" y="713232"/>
            <a:ext cx="10332720" cy="65836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3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Horario: decide ahora para no bloquearte después</a:t>
            </a:r>
            <a:endParaRPr lang="en-US" sz="3000" dirty="0"/>
          </a:p>
        </p:txBody>
      </p:sp>
      <p:sp>
        <p:nvSpPr>
          <p:cNvPr id="4" name="Text 2"/>
          <p:cNvSpPr/>
          <p:nvPr/>
        </p:nvSpPr>
        <p:spPr>
          <a:xfrm>
            <a:off x="603504" y="1389888"/>
            <a:ext cx="978408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Muchas ofertas se concentran por la mañana; conviene diseñar el resto de asignaturas con margen</a:t>
            </a:r>
            <a:r>
              <a:rPr lang="en-US" sz="135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350" dirty="0"/>
          </a:p>
        </p:txBody>
      </p:sp>
      <p:pic>
        <p:nvPicPr>
          <p:cNvPr id="6" name="Image 0" descr="/mnt/data/ppt_extract/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0232" y="228600"/>
            <a:ext cx="713232" cy="713232"/>
          </a:xfrm>
          <a:prstGeom prst="rect">
            <a:avLst/>
          </a:prstGeom>
        </p:spPr>
      </p:pic>
      <p:sp>
        <p:nvSpPr>
          <p:cNvPr id="7" name="Text 4"/>
          <p:cNvSpPr/>
          <p:nvPr/>
        </p:nvSpPr>
        <p:spPr>
          <a:xfrm>
            <a:off x="822960" y="2148840"/>
            <a:ext cx="466344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mayoría de empresas solicita alumnado en turno de mañana.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841248" y="2971800"/>
            <a:ext cx="480060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Si puedes, elige grupos de tarde para el resto de asignaturas. Si no puedes, participa solo en convocatorias compatibles con tu disponibilidad</a:t>
            </a:r>
            <a:r>
              <a:rPr lang="en-US" sz="1420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.</a:t>
            </a:r>
            <a:endParaRPr lang="en-US" sz="1420" dirty="0"/>
          </a:p>
        </p:txBody>
      </p:sp>
      <p:grpSp>
        <p:nvGrpSpPr>
          <p:cNvPr id="29" name="Grupo 28">
            <a:extLst>
              <a:ext uri="{FF2B5EF4-FFF2-40B4-BE49-F238E27FC236}">
                <a16:creationId xmlns:a16="http://schemas.microsoft.com/office/drawing/2014/main" id="{E8B74A35-CDA5-5470-6FFA-0B9BF02F1311}"/>
              </a:ext>
            </a:extLst>
          </p:cNvPr>
          <p:cNvGrpSpPr/>
          <p:nvPr/>
        </p:nvGrpSpPr>
        <p:grpSpPr>
          <a:xfrm>
            <a:off x="841248" y="4251960"/>
            <a:ext cx="4572000" cy="822960"/>
            <a:chOff x="841248" y="4251960"/>
            <a:chExt cx="4572000" cy="822960"/>
          </a:xfrm>
        </p:grpSpPr>
        <p:sp>
          <p:nvSpPr>
            <p:cNvPr id="9" name="Text 6"/>
            <p:cNvSpPr/>
            <p:nvPr/>
          </p:nvSpPr>
          <p:spPr>
            <a:xfrm>
              <a:off x="841248" y="4251960"/>
              <a:ext cx="2103120" cy="256032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/>
            <a:lstStyle/>
            <a:p>
              <a:pPr marL="0" indent="0">
                <a:buNone/>
              </a:pPr>
              <a:r>
                <a:rPr lang="en-US" sz="1600" b="1" dirty="0">
                  <a:solidFill>
                    <a:srgbClr val="D9641F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Regla práctica</a:t>
              </a:r>
              <a:endParaRPr lang="en-US" sz="1600" dirty="0"/>
            </a:p>
          </p:txBody>
        </p:sp>
        <p:sp>
          <p:nvSpPr>
            <p:cNvPr id="10" name="Text 7"/>
            <p:cNvSpPr/>
            <p:nvPr/>
          </p:nvSpPr>
          <p:spPr>
            <a:xfrm>
              <a:off x="841248" y="4617720"/>
              <a:ext cx="4572000" cy="45720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Autofit/>
            </a:bodyPr>
            <a:lstStyle/>
            <a:p>
              <a:pPr marL="0" indent="0">
                <a:buNone/>
              </a:pPr>
              <a:r>
                <a:rPr lang="en-US" sz="2000" b="1" dirty="0">
                  <a:solidFill>
                    <a:srgbClr val="9D102D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Preferentemente lunes a viernes; no debe exceder 5 h/día o 100 h/mes.</a:t>
              </a:r>
              <a:endParaRPr lang="en-US" sz="2000" dirty="0"/>
            </a:p>
          </p:txBody>
        </p:sp>
      </p:grpSp>
      <p:grpSp>
        <p:nvGrpSpPr>
          <p:cNvPr id="28" name="Grupo 27">
            <a:extLst>
              <a:ext uri="{FF2B5EF4-FFF2-40B4-BE49-F238E27FC236}">
                <a16:creationId xmlns:a16="http://schemas.microsoft.com/office/drawing/2014/main" id="{E956FFB9-EFED-C866-D04D-300B41F3AAF0}"/>
              </a:ext>
            </a:extLst>
          </p:cNvPr>
          <p:cNvGrpSpPr/>
          <p:nvPr/>
        </p:nvGrpSpPr>
        <p:grpSpPr>
          <a:xfrm>
            <a:off x="6080760" y="2148840"/>
            <a:ext cx="5422392" cy="1435608"/>
            <a:chOff x="6080760" y="2148840"/>
            <a:chExt cx="5422392" cy="1435608"/>
          </a:xfrm>
        </p:grpSpPr>
        <p:sp>
          <p:nvSpPr>
            <p:cNvPr id="15" name="Text 12"/>
            <p:cNvSpPr/>
            <p:nvPr/>
          </p:nvSpPr>
          <p:spPr>
            <a:xfrm>
              <a:off x="6080760" y="3310128"/>
              <a:ext cx="1170432" cy="274320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ctr">
              <a:normAutofit/>
            </a:bodyPr>
            <a:lstStyle/>
            <a:p>
              <a:pPr marL="0" indent="0" algn="ctr">
                <a:buNone/>
              </a:pPr>
              <a:r>
                <a:rPr lang="en-US" sz="980" b="1" dirty="0">
                  <a:solidFill>
                    <a:srgbClr val="222222"/>
                  </a:solidFill>
                  <a:latin typeface="Lato" pitchFamily="34" charset="0"/>
                  <a:ea typeface="Lato" pitchFamily="34" charset="-122"/>
                  <a:cs typeface="Lato" pitchFamily="34" charset="-120"/>
                </a:rPr>
                <a:t>Convocatorias</a:t>
              </a:r>
              <a:endParaRPr lang="en-US" sz="980" dirty="0"/>
            </a:p>
          </p:txBody>
        </p:sp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id="{DB52565C-48F3-2BB4-E3F2-57E7FB0986DD}"/>
                </a:ext>
              </a:extLst>
            </p:cNvPr>
            <p:cNvGrpSpPr/>
            <p:nvPr/>
          </p:nvGrpSpPr>
          <p:grpSpPr>
            <a:xfrm>
              <a:off x="6492240" y="2148840"/>
              <a:ext cx="5010912" cy="1435608"/>
              <a:chOff x="6492240" y="2148840"/>
              <a:chExt cx="5010912" cy="1435608"/>
            </a:xfrm>
          </p:grpSpPr>
          <p:sp>
            <p:nvSpPr>
              <p:cNvPr id="11" name="Text 8"/>
              <p:cNvSpPr/>
              <p:nvPr/>
            </p:nvSpPr>
            <p:spPr>
              <a:xfrm>
                <a:off x="6720840" y="2148840"/>
                <a:ext cx="1097280" cy="292608"/>
              </a:xfrm>
              <a:prstGeom prst="roundRect">
                <a:avLst/>
              </a:prstGeom>
              <a:solidFill>
                <a:srgbClr val="F28C28"/>
              </a:solidFill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150" b="1" dirty="0">
                    <a:solidFill>
                      <a:srgbClr val="FFFFFF"/>
                    </a:solidFill>
                    <a:latin typeface="Lato" pitchFamily="34" charset="0"/>
                    <a:ea typeface="Lato" pitchFamily="34" charset="-122"/>
                    <a:cs typeface="Lato" pitchFamily="34" charset="-120"/>
                  </a:rPr>
                  <a:t>Sept./Oct.</a:t>
                </a:r>
                <a:endParaRPr lang="en-US" sz="1150" dirty="0"/>
              </a:p>
            </p:txBody>
          </p:sp>
          <p:sp>
            <p:nvSpPr>
              <p:cNvPr id="12" name="Text 9"/>
              <p:cNvSpPr/>
              <p:nvPr/>
            </p:nvSpPr>
            <p:spPr>
              <a:xfrm>
                <a:off x="9326880" y="2148840"/>
                <a:ext cx="1005840" cy="292608"/>
              </a:xfrm>
              <a:prstGeom prst="roundRect">
                <a:avLst/>
              </a:prstGeom>
              <a:solidFill>
                <a:srgbClr val="2E7D64"/>
              </a:solidFill>
              <a:ln/>
            </p:spPr>
            <p:txBody>
              <a:bodyPr wrap="square" lIns="0" tIns="0" rIns="0" bIns="0" rtlCol="0" anchor="ctr"/>
              <a:lstStyle/>
              <a:p>
                <a:pPr marL="0" indent="0" algn="ctr">
                  <a:buNone/>
                </a:pPr>
                <a:r>
                  <a:rPr lang="en-US" sz="1150" b="1" dirty="0">
                    <a:solidFill>
                      <a:srgbClr val="FFFFFF"/>
                    </a:solidFill>
                    <a:latin typeface="Lato" pitchFamily="34" charset="0"/>
                    <a:ea typeface="Lato" pitchFamily="34" charset="-122"/>
                    <a:cs typeface="Lato" pitchFamily="34" charset="-120"/>
                  </a:rPr>
                  <a:t>Verano</a:t>
                </a:r>
                <a:endParaRPr lang="en-US" sz="1150" dirty="0"/>
              </a:p>
            </p:txBody>
          </p:sp>
          <p:sp>
            <p:nvSpPr>
              <p:cNvPr id="13" name="Shape 10"/>
              <p:cNvSpPr/>
              <p:nvPr/>
            </p:nvSpPr>
            <p:spPr>
              <a:xfrm>
                <a:off x="6583680" y="2907792"/>
                <a:ext cx="4114800" cy="0"/>
              </a:xfrm>
              <a:prstGeom prst="line">
                <a:avLst/>
              </a:prstGeom>
              <a:noFill/>
              <a:ln w="31750">
                <a:solidFill>
                  <a:srgbClr val="D9DEE3"/>
                </a:solidFill>
                <a:prstDash val="soli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4" name="Text 11"/>
              <p:cNvSpPr/>
              <p:nvPr/>
            </p:nvSpPr>
            <p:spPr>
              <a:xfrm>
                <a:off x="6492240" y="2724912"/>
                <a:ext cx="384048" cy="384048"/>
              </a:xfrm>
              <a:prstGeom prst="ellipse">
                <a:avLst/>
              </a:prstGeom>
              <a:solidFill>
                <a:srgbClr val="F28C28"/>
              </a:solidFill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endParaRPr lang="en-US" dirty="0"/>
              </a:p>
            </p:txBody>
          </p:sp>
          <p:sp>
            <p:nvSpPr>
              <p:cNvPr id="16" name="Text 13"/>
              <p:cNvSpPr/>
              <p:nvPr/>
            </p:nvSpPr>
            <p:spPr>
              <a:xfrm>
                <a:off x="7909560" y="2724912"/>
                <a:ext cx="384048" cy="384048"/>
              </a:xfrm>
              <a:prstGeom prst="ellipse">
                <a:avLst/>
              </a:prstGeom>
              <a:solidFill>
                <a:srgbClr val="F28C28"/>
              </a:solidFill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endParaRPr lang="en-US" dirty="0"/>
              </a:p>
            </p:txBody>
          </p:sp>
          <p:sp>
            <p:nvSpPr>
              <p:cNvPr id="17" name="Text 14"/>
              <p:cNvSpPr/>
              <p:nvPr/>
            </p:nvSpPr>
            <p:spPr>
              <a:xfrm>
                <a:off x="7498080" y="3310128"/>
                <a:ext cx="1170432" cy="27432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980" b="1" dirty="0">
                    <a:solidFill>
                      <a:srgbClr val="222222"/>
                    </a:solidFill>
                    <a:latin typeface="Lato" pitchFamily="34" charset="0"/>
                    <a:ea typeface="Lato" pitchFamily="34" charset="-122"/>
                    <a:cs typeface="Lato" pitchFamily="34" charset="-120"/>
                  </a:rPr>
                  <a:t>Inicio</a:t>
                </a:r>
                <a:endParaRPr lang="en-US" sz="980" dirty="0"/>
              </a:p>
            </p:txBody>
          </p:sp>
          <p:sp>
            <p:nvSpPr>
              <p:cNvPr id="18" name="Text 15"/>
              <p:cNvSpPr/>
              <p:nvPr/>
            </p:nvSpPr>
            <p:spPr>
              <a:xfrm>
                <a:off x="9326880" y="2724912"/>
                <a:ext cx="384048" cy="384048"/>
              </a:xfrm>
              <a:prstGeom prst="ellipse">
                <a:avLst/>
              </a:prstGeom>
              <a:solidFill>
                <a:srgbClr val="2E7D64"/>
              </a:solidFill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endParaRPr lang="en-US" dirty="0"/>
              </a:p>
            </p:txBody>
          </p:sp>
          <p:sp>
            <p:nvSpPr>
              <p:cNvPr id="19" name="Text 16"/>
              <p:cNvSpPr/>
              <p:nvPr/>
            </p:nvSpPr>
            <p:spPr>
              <a:xfrm>
                <a:off x="8915400" y="3310128"/>
                <a:ext cx="1170432" cy="27432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980" b="1" dirty="0">
                    <a:solidFill>
                      <a:srgbClr val="222222"/>
                    </a:solidFill>
                    <a:latin typeface="Lato" pitchFamily="34" charset="0"/>
                    <a:ea typeface="Lato" pitchFamily="34" charset="-122"/>
                    <a:cs typeface="Lato" pitchFamily="34" charset="-120"/>
                  </a:rPr>
                  <a:t>300 h</a:t>
                </a:r>
                <a:endParaRPr lang="en-US" sz="980" dirty="0"/>
              </a:p>
            </p:txBody>
          </p:sp>
          <p:sp>
            <p:nvSpPr>
              <p:cNvPr id="20" name="Text 17"/>
              <p:cNvSpPr/>
              <p:nvPr/>
            </p:nvSpPr>
            <p:spPr>
              <a:xfrm>
                <a:off x="10744200" y="2724912"/>
                <a:ext cx="384048" cy="384048"/>
              </a:xfrm>
              <a:prstGeom prst="ellipse">
                <a:avLst/>
              </a:prstGeom>
              <a:solidFill>
                <a:srgbClr val="2E7D64"/>
              </a:solidFill>
              <a:ln/>
            </p:spPr>
            <p:txBody>
              <a:bodyPr wrap="square" lIns="0" tIns="0" rIns="0" bIns="0" rtlCol="0" anchor="ctr"/>
              <a:lstStyle/>
              <a:p>
                <a:pPr marL="0" indent="0">
                  <a:buNone/>
                </a:pPr>
                <a:endParaRPr lang="en-US" dirty="0"/>
              </a:p>
            </p:txBody>
          </p:sp>
          <p:sp>
            <p:nvSpPr>
              <p:cNvPr id="21" name="Text 18"/>
              <p:cNvSpPr/>
              <p:nvPr/>
            </p:nvSpPr>
            <p:spPr>
              <a:xfrm>
                <a:off x="10332720" y="3310128"/>
                <a:ext cx="1170432" cy="274320"/>
              </a:xfrm>
              <a:prstGeom prst="rect">
                <a:avLst/>
              </a:prstGeom>
              <a:noFill/>
              <a:ln/>
            </p:spPr>
            <p:txBody>
              <a:bodyPr wrap="square" lIns="0" tIns="0" rIns="0" bIns="0" rtlCol="0" anchor="ctr"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980" b="1" dirty="0">
                    <a:solidFill>
                      <a:srgbClr val="222222"/>
                    </a:solidFill>
                    <a:latin typeface="Lato" pitchFamily="34" charset="0"/>
                    <a:ea typeface="Lato" pitchFamily="34" charset="-122"/>
                    <a:cs typeface="Lato" pitchFamily="34" charset="-120"/>
                  </a:rPr>
                  <a:t>Memoria</a:t>
                </a:r>
                <a:endParaRPr lang="en-US" sz="980" dirty="0"/>
              </a:p>
            </p:txBody>
          </p:sp>
        </p:grpSp>
      </p:grpSp>
      <p:sp>
        <p:nvSpPr>
          <p:cNvPr id="22" name="Text 19"/>
          <p:cNvSpPr/>
          <p:nvPr/>
        </p:nvSpPr>
        <p:spPr>
          <a:xfrm>
            <a:off x="6419088" y="4251960"/>
            <a:ext cx="45262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rmAutofit/>
          </a:bodyPr>
          <a:lstStyle/>
          <a:p>
            <a:pPr marL="0" indent="0" algn="ctr">
              <a:buNone/>
            </a:pPr>
            <a:r>
              <a:rPr lang="en-US" b="1" dirty="0">
                <a:solidFill>
                  <a:srgbClr val="222222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La asignatura es anual: las incorporaciones pueden distribuirse a lo largo del curso.</a:t>
            </a:r>
            <a:endParaRPr lang="en-US" dirty="0"/>
          </a:p>
        </p:txBody>
      </p:sp>
      <p:sp>
        <p:nvSpPr>
          <p:cNvPr id="23" name="Text 20"/>
          <p:cNvSpPr/>
          <p:nvPr/>
        </p:nvSpPr>
        <p:spPr>
          <a:xfrm>
            <a:off x="5691208" y="5239512"/>
            <a:ext cx="5954608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>
            <a:noAutofit/>
          </a:bodyPr>
          <a:lstStyle/>
          <a:p>
            <a:pPr marL="0" indent="0" algn="ctr">
              <a:buNone/>
            </a:pPr>
            <a:r>
              <a:rPr lang="en-US" sz="1600" i="1" dirty="0">
                <a:solidFill>
                  <a:srgbClr val="5B6670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Ojo: no se conceden cambios de grupo por la realización de prácticas.</a:t>
            </a:r>
            <a:endParaRPr lang="en-US" sz="1600" dirty="0"/>
          </a:p>
        </p:txBody>
      </p:sp>
      <p:sp>
        <p:nvSpPr>
          <p:cNvPr id="24" name="Shape 21"/>
          <p:cNvSpPr/>
          <p:nvPr/>
        </p:nvSpPr>
        <p:spPr>
          <a:xfrm>
            <a:off x="594360" y="6446520"/>
            <a:ext cx="11018520" cy="0"/>
          </a:xfrm>
          <a:prstGeom prst="line">
            <a:avLst/>
          </a:prstGeom>
          <a:noFill/>
          <a:ln w="7620">
            <a:solidFill>
              <a:srgbClr val="D9DEE3"/>
            </a:solidFill>
            <a:prstDash val="solid"/>
          </a:ln>
        </p:spPr>
        <p:txBody>
          <a:bodyPr/>
          <a:lstStyle/>
          <a:p>
            <a:endParaRPr lang="es-ES"/>
          </a:p>
        </p:txBody>
      </p:sp>
      <p:sp>
        <p:nvSpPr>
          <p:cNvPr id="25" name="Text 22"/>
          <p:cNvSpPr/>
          <p:nvPr/>
        </p:nvSpPr>
        <p:spPr>
          <a:xfrm>
            <a:off x="594360" y="6510528"/>
            <a:ext cx="71323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750" dirty="0">
                <a:solidFill>
                  <a:srgbClr val="7A8087"/>
                </a:solidFill>
                <a:latin typeface="Lato" pitchFamily="34" charset="0"/>
                <a:ea typeface="Lato" pitchFamily="34" charset="-122"/>
                <a:cs typeface="Lato" pitchFamily="34" charset="-120"/>
              </a:rPr>
              <a:t>Practicas externas curriculares · FCEYE · US</a:t>
            </a:r>
            <a:endParaRPr lang="en-US" sz="750" dirty="0"/>
          </a:p>
        </p:txBody>
      </p:sp>
      <p:sp>
        <p:nvSpPr>
          <p:cNvPr id="26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612880" y="6510528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0"/>
            </a:ext>
          </a:extLst>
        </p:spPr>
        <p:txBody>
          <a:bodyPr/>
          <a:lstStyle>
            <a:lvl1pPr>
              <a:defRPr sz="1200">
                <a:solidFill>
                  <a:srgbClr val="B0B0B0"/>
                </a:solidFill>
              </a:defRPr>
            </a:lvl1pPr>
          </a:lstStyle>
          <a:p>
            <a:pPr algn="l"/>
            <a:fld id="{F7021451-1387-4CA6-816F-3879F97B5CBC}" type="slidenum">
              <a:rPr lang="en-US" b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7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Lato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Lato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2125</Words>
  <Application>Microsoft Office PowerPoint</Application>
  <PresentationFormat>Panorámica</PresentationFormat>
  <Paragraphs>271</Paragraphs>
  <Slides>16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Calibri</vt:lpstr>
      <vt:lpstr>Lato</vt:lpstr>
      <vt:lpstr>Permanent Marker</vt:lpstr>
      <vt:lpstr>Times New Roman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CANAL WattsApp INSTITUCIONAL FCEYE</vt:lpstr>
    </vt:vector>
  </TitlesOfParts>
  <Company>Facultad de Ciencias Economicas y Empresariales - Universidad de Sevilla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Practicas externas curriculares 2026-27</dc:title>
  <dc:subject>Practicas externas curriculares 2026-27</dc:subject>
  <dc:creator>Vicedecanato de Practicas en Empresas e Innovacion Docente</dc:creator>
  <cp:lastModifiedBy>JOSE ANTONIO MOLINA TOUCEDO</cp:lastModifiedBy>
  <cp:revision>4</cp:revision>
  <dcterms:created xsi:type="dcterms:W3CDTF">2026-05-14T06:39:43Z</dcterms:created>
  <dcterms:modified xsi:type="dcterms:W3CDTF">2026-05-15T07:20:33Z</dcterms:modified>
</cp:coreProperties>
</file>